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8"/>
  </p:notesMasterIdLst>
  <p:sldIdLst>
    <p:sldId id="256" r:id="rId2"/>
    <p:sldId id="287" r:id="rId3"/>
    <p:sldId id="288" r:id="rId4"/>
    <p:sldId id="289" r:id="rId5"/>
    <p:sldId id="290" r:id="rId6"/>
    <p:sldId id="369" r:id="rId7"/>
    <p:sldId id="370" r:id="rId8"/>
    <p:sldId id="371" r:id="rId9"/>
    <p:sldId id="292" r:id="rId10"/>
    <p:sldId id="326" r:id="rId11"/>
    <p:sldId id="327" r:id="rId12"/>
    <p:sldId id="328" r:id="rId13"/>
    <p:sldId id="342" r:id="rId14"/>
    <p:sldId id="329" r:id="rId15"/>
    <p:sldId id="350" r:id="rId16"/>
    <p:sldId id="351" r:id="rId17"/>
    <p:sldId id="355" r:id="rId18"/>
    <p:sldId id="354" r:id="rId19"/>
    <p:sldId id="353" r:id="rId20"/>
    <p:sldId id="356" r:id="rId21"/>
    <p:sldId id="331" r:id="rId22"/>
    <p:sldId id="357" r:id="rId23"/>
    <p:sldId id="358" r:id="rId24"/>
    <p:sldId id="359" r:id="rId25"/>
    <p:sldId id="360" r:id="rId26"/>
    <p:sldId id="361" r:id="rId27"/>
    <p:sldId id="362" r:id="rId28"/>
    <p:sldId id="343" r:id="rId29"/>
    <p:sldId id="332" r:id="rId30"/>
    <p:sldId id="363" r:id="rId31"/>
    <p:sldId id="368" r:id="rId32"/>
    <p:sldId id="364" r:id="rId33"/>
    <p:sldId id="365" r:id="rId34"/>
    <p:sldId id="366" r:id="rId35"/>
    <p:sldId id="367" r:id="rId36"/>
    <p:sldId id="323" r:id="rId37"/>
  </p:sldIdLst>
  <p:sldSz cx="9144000" cy="5143500" type="screen16x9"/>
  <p:notesSz cx="6858000" cy="9144000"/>
  <p:embeddedFontLst>
    <p:embeddedFont>
      <p:font typeface="Barlow Light" panose="020B0604020202020204" charset="0"/>
      <p:regular r:id="rId39"/>
      <p:bold r:id="rId40"/>
      <p:italic r:id="rId41"/>
      <p:boldItalic r:id="rId42"/>
    </p:embeddedFont>
    <p:embeddedFont>
      <p:font typeface="Barlow"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Raleway Thin"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433FC57-D51D-4294-A7B2-CC4182828143}">
  <a:tblStyle styleId="{E433FC57-D51D-4294-A7B2-CC418282814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50" autoAdjust="0"/>
    <p:restoredTop sz="94660"/>
  </p:normalViewPr>
  <p:slideViewPr>
    <p:cSldViewPr snapToGrid="0">
      <p:cViewPr varScale="1">
        <p:scale>
          <a:sx n="147" d="100"/>
          <a:sy n="147" d="100"/>
        </p:scale>
        <p:origin x="10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5708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85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9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673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552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93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381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961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551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17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627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196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937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5458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502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12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154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147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392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70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88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244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886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155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732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5"/>
        <p:cNvGrpSpPr/>
        <p:nvPr/>
      </p:nvGrpSpPr>
      <p:grpSpPr>
        <a:xfrm>
          <a:off x="0" y="0"/>
          <a:ext cx="0" cy="0"/>
          <a:chOff x="0" y="0"/>
          <a:chExt cx="0" cy="0"/>
        </a:xfrm>
      </p:grpSpPr>
      <p:sp>
        <p:nvSpPr>
          <p:cNvPr id="2056" name="Google Shape;2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 name="Google Shape;2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90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54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873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395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15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100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1118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84585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426497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9" r:id="rId4"/>
    <p:sldLayoutId id="2147483660"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2"/>
          <p:cNvGrpSpPr/>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2"/>
            <p:cNvSpPr/>
            <p:nvPr/>
          </p:nvSpPr>
          <p:spPr>
            <a:xfrm rot="-1801764">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000" dirty="0" smtClean="0"/>
              <a:t>P6 Stanford</a:t>
            </a:r>
            <a:endParaRPr sz="4000" dirty="0"/>
          </a:p>
        </p:txBody>
      </p:sp>
      <p:pic>
        <p:nvPicPr>
          <p:cNvPr id="339" name="Picture 8" descr="Résultat de recherche d'images pour &quot;openclassroom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768" y="4275950"/>
            <a:ext cx="1187867" cy="570707"/>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10" descr="Résultat de recherche d'images pour &quot;centrale supelec&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670" y="4275363"/>
            <a:ext cx="1115384" cy="571294"/>
          </a:xfrm>
          <a:prstGeom prst="rect">
            <a:avLst/>
          </a:prstGeom>
          <a:noFill/>
          <a:extLst>
            <a:ext uri="{909E8E84-426E-40DD-AFC4-6F175D3DCCD1}">
              <a14:hiddenFill xmlns:a14="http://schemas.microsoft.com/office/drawing/2010/main">
                <a:solidFill>
                  <a:srgbClr val="FFFFFF"/>
                </a:solidFill>
              </a14:hiddenFill>
            </a:ext>
          </a:extLst>
        </p:spPr>
      </p:pic>
      <p:sp>
        <p:nvSpPr>
          <p:cNvPr id="341" name="Google Shape;338;p12"/>
          <p:cNvSpPr txBox="1">
            <a:spLocks/>
          </p:cNvSpPr>
          <p:nvPr/>
        </p:nvSpPr>
        <p:spPr>
          <a:xfrm>
            <a:off x="970737" y="2988159"/>
            <a:ext cx="3197587" cy="34897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9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GB" sz="1400" dirty="0" smtClean="0"/>
              <a:t>Amine </a:t>
            </a:r>
            <a:r>
              <a:rPr lang="en-GB" sz="1400" dirty="0" err="1" smtClean="0"/>
              <a:t>Fatmi</a:t>
            </a:r>
            <a:r>
              <a:rPr lang="en-GB" sz="1400" dirty="0" smtClean="0"/>
              <a:t>, 16/02/2021</a:t>
            </a:r>
            <a:endParaRPr lang="en-GB" sz="1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86868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CNN principle </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pic>
        <p:nvPicPr>
          <p:cNvPr id="3074" name="Picture 2" descr="A schematic diagram of convolution and max pooling layer. In the convolution layer a scalar product is performed of two vectors with input values and filter properties. Next, the result of the scalar product is activated by Leaky ReLU and down sampled to reduce the size of the extracted feature. ReLU, rectified linear un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657" y="1208724"/>
            <a:ext cx="6077306" cy="389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342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8686800" cy="57642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Batch normalization </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sp>
        <p:nvSpPr>
          <p:cNvPr id="5" name="Text Placeholder 2"/>
          <p:cNvSpPr>
            <a:spLocks noGrp="1"/>
          </p:cNvSpPr>
          <p:nvPr>
            <p:ph type="body" idx="1"/>
          </p:nvPr>
        </p:nvSpPr>
        <p:spPr>
          <a:xfrm>
            <a:off x="457199" y="1505847"/>
            <a:ext cx="8191825" cy="2843127"/>
          </a:xfrm>
        </p:spPr>
        <p:txBody>
          <a:bodyPr/>
          <a:lstStyle/>
          <a:p>
            <a:pPr algn="just"/>
            <a:r>
              <a:rPr lang="fr-FR" dirty="0" err="1" smtClean="0"/>
              <a:t>Normalize</a:t>
            </a:r>
            <a:r>
              <a:rPr lang="fr-FR" dirty="0" smtClean="0"/>
              <a:t> output </a:t>
            </a:r>
            <a:r>
              <a:rPr lang="fr-FR" dirty="0" err="1" smtClean="0"/>
              <a:t>from</a:t>
            </a:r>
            <a:r>
              <a:rPr lang="fr-FR" dirty="0" smtClean="0"/>
              <a:t> activation </a:t>
            </a:r>
            <a:r>
              <a:rPr lang="fr-FR" dirty="0" err="1" smtClean="0"/>
              <a:t>function</a:t>
            </a:r>
            <a:r>
              <a:rPr lang="fr-FR" dirty="0" smtClean="0"/>
              <a:t>:</a:t>
            </a:r>
          </a:p>
          <a:p>
            <a:pPr marL="1028700" lvl="2" indent="0" algn="ctr">
              <a:buNone/>
            </a:pPr>
            <a:r>
              <a:rPr lang="fr-FR" b="1" dirty="0" smtClean="0"/>
              <a:t>z = (x – m) / s</a:t>
            </a:r>
            <a:r>
              <a:rPr lang="fr-FR" dirty="0"/>
              <a:t>		</a:t>
            </a:r>
            <a:r>
              <a:rPr lang="fr-FR" dirty="0" smtClean="0"/>
              <a:t>				</a:t>
            </a:r>
          </a:p>
          <a:p>
            <a:pPr algn="just"/>
            <a:r>
              <a:rPr lang="fr-FR" dirty="0" err="1" smtClean="0"/>
              <a:t>Multiply</a:t>
            </a:r>
            <a:r>
              <a:rPr lang="fr-FR" dirty="0" smtClean="0"/>
              <a:t> </a:t>
            </a:r>
            <a:r>
              <a:rPr lang="fr-FR" dirty="0" err="1" smtClean="0"/>
              <a:t>normalized</a:t>
            </a:r>
            <a:r>
              <a:rPr lang="fr-FR" dirty="0"/>
              <a:t> </a:t>
            </a:r>
            <a:r>
              <a:rPr lang="fr-FR" dirty="0" smtClean="0"/>
              <a:t>by </a:t>
            </a:r>
            <a:r>
              <a:rPr lang="fr-FR" dirty="0" err="1" smtClean="0"/>
              <a:t>arbitrary</a:t>
            </a:r>
            <a:r>
              <a:rPr lang="fr-FR" dirty="0" smtClean="0"/>
              <a:t> </a:t>
            </a:r>
            <a:r>
              <a:rPr lang="fr-FR" dirty="0" err="1" smtClean="0"/>
              <a:t>parameter</a:t>
            </a:r>
            <a:r>
              <a:rPr lang="fr-FR" dirty="0" smtClean="0"/>
              <a:t> g:</a:t>
            </a:r>
          </a:p>
          <a:p>
            <a:pPr marL="571500" lvl="1" indent="0">
              <a:buNone/>
            </a:pPr>
            <a:r>
              <a:rPr lang="fr-FR" dirty="0" smtClean="0"/>
              <a:t>                    </a:t>
            </a:r>
            <a:r>
              <a:rPr lang="fr-FR" b="1" dirty="0" smtClean="0"/>
              <a:t>z * g</a:t>
            </a:r>
            <a:endParaRPr lang="fr-FR" dirty="0"/>
          </a:p>
          <a:p>
            <a:pPr algn="just"/>
            <a:r>
              <a:rPr lang="fr-FR" dirty="0" err="1" smtClean="0"/>
              <a:t>Add</a:t>
            </a:r>
            <a:r>
              <a:rPr lang="fr-FR" dirty="0" smtClean="0"/>
              <a:t> </a:t>
            </a:r>
            <a:r>
              <a:rPr lang="fr-FR" dirty="0" err="1" smtClean="0"/>
              <a:t>arbitrary</a:t>
            </a:r>
            <a:r>
              <a:rPr lang="fr-FR" dirty="0" smtClean="0"/>
              <a:t> </a:t>
            </a:r>
            <a:r>
              <a:rPr lang="fr-FR" dirty="0" err="1" smtClean="0"/>
              <a:t>parameter</a:t>
            </a:r>
            <a:r>
              <a:rPr lang="fr-FR" dirty="0" smtClean="0"/>
              <a:t> b</a:t>
            </a:r>
          </a:p>
          <a:p>
            <a:pPr marL="114300" indent="0" algn="just">
              <a:buNone/>
            </a:pPr>
            <a:r>
              <a:rPr lang="fr-FR" dirty="0"/>
              <a:t>	</a:t>
            </a:r>
            <a:r>
              <a:rPr lang="fr-FR" dirty="0" smtClean="0"/>
              <a:t>             </a:t>
            </a:r>
            <a:r>
              <a:rPr lang="fr-FR" b="1" dirty="0" smtClean="0"/>
              <a:t>(z * g) + b</a:t>
            </a:r>
          </a:p>
        </p:txBody>
      </p:sp>
    </p:spTree>
    <p:extLst>
      <p:ext uri="{BB962C8B-B14F-4D97-AF65-F5344CB8AC3E}">
        <p14:creationId xmlns:p14="http://schemas.microsoft.com/office/powerpoint/2010/main" val="19861064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360556" y="575864"/>
            <a:ext cx="8686800" cy="554126"/>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Batchnorm - benefits</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sp>
        <p:nvSpPr>
          <p:cNvPr id="5" name="Text Placeholder 2"/>
          <p:cNvSpPr>
            <a:spLocks noGrp="1"/>
          </p:cNvSpPr>
          <p:nvPr>
            <p:ph type="body" idx="1"/>
          </p:nvPr>
        </p:nvSpPr>
        <p:spPr>
          <a:xfrm>
            <a:off x="457199" y="1505847"/>
            <a:ext cx="8191825" cy="2843127"/>
          </a:xfrm>
        </p:spPr>
        <p:txBody>
          <a:bodyPr/>
          <a:lstStyle/>
          <a:p>
            <a:pPr algn="just"/>
            <a:r>
              <a:rPr lang="fr-FR" dirty="0" smtClean="0"/>
              <a:t>m, s, g and b </a:t>
            </a:r>
            <a:r>
              <a:rPr lang="fr-FR" dirty="0" err="1" smtClean="0"/>
              <a:t>parameters</a:t>
            </a:r>
            <a:r>
              <a:rPr lang="fr-FR" dirty="0" smtClean="0"/>
              <a:t> are all </a:t>
            </a:r>
            <a:r>
              <a:rPr lang="fr-FR" dirty="0" err="1" smtClean="0"/>
              <a:t>trainable</a:t>
            </a:r>
            <a:endParaRPr lang="fr-FR" dirty="0" smtClean="0"/>
          </a:p>
          <a:p>
            <a:pPr lvl="1" algn="just"/>
            <a:r>
              <a:rPr lang="fr-FR" dirty="0" err="1" smtClean="0"/>
              <a:t>Weights</a:t>
            </a:r>
            <a:r>
              <a:rPr lang="fr-FR" dirty="0" smtClean="0"/>
              <a:t> </a:t>
            </a:r>
            <a:r>
              <a:rPr lang="fr-FR" dirty="0" err="1" smtClean="0"/>
              <a:t>within</a:t>
            </a:r>
            <a:r>
              <a:rPr lang="fr-FR" dirty="0" smtClean="0"/>
              <a:t> network do not </a:t>
            </a:r>
            <a:r>
              <a:rPr lang="fr-FR" dirty="0" err="1" smtClean="0"/>
              <a:t>become</a:t>
            </a:r>
            <a:r>
              <a:rPr lang="fr-FR" dirty="0" smtClean="0"/>
              <a:t> </a:t>
            </a:r>
            <a:r>
              <a:rPr lang="fr-FR" dirty="0" err="1" smtClean="0"/>
              <a:t>imbalanced</a:t>
            </a:r>
            <a:r>
              <a:rPr lang="fr-FR" dirty="0" smtClean="0"/>
              <a:t> </a:t>
            </a:r>
            <a:r>
              <a:rPr lang="fr-FR" dirty="0" err="1" smtClean="0"/>
              <a:t>since</a:t>
            </a:r>
            <a:r>
              <a:rPr lang="fr-FR" dirty="0" smtClean="0"/>
              <a:t> </a:t>
            </a:r>
            <a:r>
              <a:rPr lang="fr-FR" dirty="0" err="1" smtClean="0"/>
              <a:t>normalization</a:t>
            </a:r>
            <a:r>
              <a:rPr lang="fr-FR" dirty="0" smtClean="0"/>
              <a:t> </a:t>
            </a:r>
            <a:r>
              <a:rPr lang="fr-FR" dirty="0" err="1" smtClean="0"/>
              <a:t>is</a:t>
            </a:r>
            <a:r>
              <a:rPr lang="fr-FR" dirty="0" smtClean="0"/>
              <a:t> </a:t>
            </a:r>
            <a:r>
              <a:rPr lang="fr-FR" dirty="0" err="1" smtClean="0"/>
              <a:t>included</a:t>
            </a:r>
            <a:r>
              <a:rPr lang="fr-FR" dirty="0" smtClean="0"/>
              <a:t> in the Gradient </a:t>
            </a:r>
            <a:r>
              <a:rPr lang="fr-FR" dirty="0" err="1" smtClean="0"/>
              <a:t>process</a:t>
            </a:r>
            <a:r>
              <a:rPr lang="fr-FR" dirty="0" smtClean="0"/>
              <a:t>.</a:t>
            </a:r>
          </a:p>
          <a:p>
            <a:pPr lvl="1" algn="just"/>
            <a:endParaRPr lang="fr-FR" dirty="0"/>
          </a:p>
          <a:p>
            <a:pPr algn="just"/>
            <a:r>
              <a:rPr lang="fr-FR" dirty="0" err="1" smtClean="0"/>
              <a:t>Regularization</a:t>
            </a:r>
            <a:r>
              <a:rPr lang="fr-FR" dirty="0"/>
              <a:t>: </a:t>
            </a:r>
            <a:r>
              <a:rPr lang="fr-FR" dirty="0" err="1"/>
              <a:t>avoid</a:t>
            </a:r>
            <a:r>
              <a:rPr lang="fr-FR" dirty="0"/>
              <a:t> </a:t>
            </a:r>
            <a:r>
              <a:rPr lang="fr-FR" dirty="0" err="1"/>
              <a:t>outline</a:t>
            </a:r>
            <a:r>
              <a:rPr lang="fr-FR" dirty="0"/>
              <a:t> large </a:t>
            </a:r>
            <a:r>
              <a:rPr lang="fr-FR" dirty="0" err="1"/>
              <a:t>weights</a:t>
            </a:r>
            <a:r>
              <a:rPr lang="fr-FR" dirty="0"/>
              <a:t> </a:t>
            </a:r>
            <a:r>
              <a:rPr lang="fr-FR" dirty="0" err="1"/>
              <a:t>which</a:t>
            </a:r>
            <a:r>
              <a:rPr lang="fr-FR" dirty="0"/>
              <a:t> </a:t>
            </a:r>
            <a:r>
              <a:rPr lang="fr-FR" dirty="0" err="1"/>
              <a:t>would</a:t>
            </a:r>
            <a:r>
              <a:rPr lang="fr-FR" dirty="0"/>
              <a:t> influence the </a:t>
            </a:r>
            <a:r>
              <a:rPr lang="fr-FR" dirty="0" err="1"/>
              <a:t>learning</a:t>
            </a:r>
            <a:r>
              <a:rPr lang="fr-FR" dirty="0"/>
              <a:t> </a:t>
            </a:r>
            <a:r>
              <a:rPr lang="fr-FR" dirty="0" err="1"/>
              <a:t>process</a:t>
            </a:r>
            <a:r>
              <a:rPr lang="fr-FR" dirty="0"/>
              <a:t> and cause </a:t>
            </a:r>
            <a:r>
              <a:rPr lang="fr-FR" dirty="0" err="1"/>
              <a:t>instability</a:t>
            </a:r>
            <a:r>
              <a:rPr lang="fr-FR" dirty="0"/>
              <a:t> (</a:t>
            </a:r>
            <a:r>
              <a:rPr lang="fr-FR" dirty="0" err="1"/>
              <a:t>propagate</a:t>
            </a:r>
            <a:r>
              <a:rPr lang="fr-FR" dirty="0"/>
              <a:t> </a:t>
            </a:r>
            <a:r>
              <a:rPr lang="fr-FR" dirty="0" err="1"/>
              <a:t>through</a:t>
            </a:r>
            <a:r>
              <a:rPr lang="fr-FR" dirty="0"/>
              <a:t> </a:t>
            </a:r>
            <a:r>
              <a:rPr lang="fr-FR" dirty="0" err="1"/>
              <a:t>layers</a:t>
            </a:r>
            <a:r>
              <a:rPr lang="fr-FR" dirty="0" smtClean="0"/>
              <a:t>)</a:t>
            </a:r>
          </a:p>
          <a:p>
            <a:pPr algn="just"/>
            <a:endParaRPr lang="fr-FR" dirty="0"/>
          </a:p>
          <a:p>
            <a:pPr algn="just"/>
            <a:r>
              <a:rPr lang="fr-FR" dirty="0" smtClean="0"/>
              <a:t>Speed up the </a:t>
            </a:r>
            <a:r>
              <a:rPr lang="fr-FR" dirty="0" err="1" smtClean="0"/>
              <a:t>learning</a:t>
            </a:r>
            <a:r>
              <a:rPr lang="fr-FR" dirty="0" smtClean="0"/>
              <a:t> </a:t>
            </a:r>
            <a:r>
              <a:rPr lang="fr-FR" dirty="0" err="1" smtClean="0"/>
              <a:t>process</a:t>
            </a:r>
            <a:r>
              <a:rPr lang="fr-FR" dirty="0" smtClean="0"/>
              <a:t> and </a:t>
            </a:r>
            <a:r>
              <a:rPr lang="fr-FR" dirty="0" err="1" smtClean="0"/>
              <a:t>reduce</a:t>
            </a:r>
            <a:r>
              <a:rPr lang="fr-FR" dirty="0" smtClean="0"/>
              <a:t> </a:t>
            </a:r>
            <a:r>
              <a:rPr lang="fr-FR" dirty="0" err="1" smtClean="0"/>
              <a:t>computational</a:t>
            </a:r>
            <a:r>
              <a:rPr lang="fr-FR" dirty="0" smtClean="0"/>
              <a:t> time</a:t>
            </a:r>
            <a:endParaRPr lang="fr-FR" dirty="0"/>
          </a:p>
          <a:p>
            <a:pPr algn="just"/>
            <a:endParaRPr lang="fr-FR" dirty="0" smtClean="0"/>
          </a:p>
        </p:txBody>
      </p:sp>
    </p:spTree>
    <p:extLst>
      <p:ext uri="{BB962C8B-B14F-4D97-AF65-F5344CB8AC3E}">
        <p14:creationId xmlns:p14="http://schemas.microsoft.com/office/powerpoint/2010/main" val="510101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63841" y="2220770"/>
            <a:ext cx="4676700" cy="66647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smtClean="0"/>
              <a:t>CNN from scratch</a:t>
            </a:r>
            <a:endParaRPr sz="4400"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0767204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9013902" cy="50208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smtClean="0"/>
              <a:t>CNN baseline model (10 breeds)</a:t>
            </a:r>
            <a:endParaRPr sz="4400"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5" name="Text Placeholder 2"/>
          <p:cNvSpPr>
            <a:spLocks noGrp="1"/>
          </p:cNvSpPr>
          <p:nvPr>
            <p:ph type="body" idx="1"/>
          </p:nvPr>
        </p:nvSpPr>
        <p:spPr>
          <a:xfrm>
            <a:off x="457199" y="1505847"/>
            <a:ext cx="8191825" cy="2843127"/>
          </a:xfrm>
        </p:spPr>
        <p:txBody>
          <a:bodyPr/>
          <a:lstStyle/>
          <a:p>
            <a:pPr algn="just"/>
            <a:endParaRPr lang="fr-FR" dirty="0"/>
          </a:p>
          <a:p>
            <a:pPr algn="just"/>
            <a:endParaRPr lang="fr-FR" dirty="0" smtClean="0"/>
          </a:p>
          <a:p>
            <a:pPr algn="just"/>
            <a:endParaRPr lang="fr-FR" dirty="0"/>
          </a:p>
          <a:p>
            <a:pPr algn="just"/>
            <a:endParaRPr lang="fr-FR" dirty="0" smtClean="0"/>
          </a:p>
        </p:txBody>
      </p:sp>
      <p:pic>
        <p:nvPicPr>
          <p:cNvPr id="2" name="Picture 1"/>
          <p:cNvPicPr>
            <a:picLocks noChangeAspect="1"/>
          </p:cNvPicPr>
          <p:nvPr/>
        </p:nvPicPr>
        <p:blipFill>
          <a:blip r:embed="rId3"/>
          <a:stretch>
            <a:fillRect/>
          </a:stretch>
        </p:blipFill>
        <p:spPr>
          <a:xfrm>
            <a:off x="520042" y="1271936"/>
            <a:ext cx="5591175" cy="3714750"/>
          </a:xfrm>
          <a:prstGeom prst="rect">
            <a:avLst/>
          </a:prstGeom>
        </p:spPr>
      </p:pic>
      <p:sp>
        <p:nvSpPr>
          <p:cNvPr id="4" name="TextBox 3"/>
          <p:cNvSpPr txBox="1"/>
          <p:nvPr/>
        </p:nvSpPr>
        <p:spPr>
          <a:xfrm>
            <a:off x="6111217" y="3494049"/>
            <a:ext cx="2140685" cy="307777"/>
          </a:xfrm>
          <a:prstGeom prst="rect">
            <a:avLst/>
          </a:prstGeom>
          <a:noFill/>
        </p:spPr>
        <p:txBody>
          <a:bodyPr wrap="square" rtlCol="0">
            <a:spAutoFit/>
          </a:bodyPr>
          <a:lstStyle/>
          <a:p>
            <a:r>
              <a:rPr lang="fr-FR" dirty="0" smtClean="0"/>
              <a:t>= 41472 * 32 + 32</a:t>
            </a:r>
            <a:endParaRPr lang="en-GB" dirty="0"/>
          </a:p>
        </p:txBody>
      </p:sp>
      <p:sp>
        <p:nvSpPr>
          <p:cNvPr id="9" name="TextBox 8"/>
          <p:cNvSpPr txBox="1"/>
          <p:nvPr/>
        </p:nvSpPr>
        <p:spPr>
          <a:xfrm>
            <a:off x="6111216" y="1624361"/>
            <a:ext cx="2140685" cy="307777"/>
          </a:xfrm>
          <a:prstGeom prst="rect">
            <a:avLst/>
          </a:prstGeom>
          <a:noFill/>
        </p:spPr>
        <p:txBody>
          <a:bodyPr wrap="square" rtlCol="0">
            <a:spAutoFit/>
          </a:bodyPr>
          <a:lstStyle/>
          <a:p>
            <a:r>
              <a:rPr lang="fr-FR" dirty="0" smtClean="0"/>
              <a:t>= 16 * (3 *3) * 3  + 16</a:t>
            </a:r>
            <a:endParaRPr lang="en-GB" dirty="0"/>
          </a:p>
        </p:txBody>
      </p:sp>
      <p:sp>
        <p:nvSpPr>
          <p:cNvPr id="10" name="TextBox 9"/>
          <p:cNvSpPr txBox="1"/>
          <p:nvPr/>
        </p:nvSpPr>
        <p:spPr>
          <a:xfrm>
            <a:off x="6111215" y="2361822"/>
            <a:ext cx="2140685" cy="307777"/>
          </a:xfrm>
          <a:prstGeom prst="rect">
            <a:avLst/>
          </a:prstGeom>
          <a:noFill/>
        </p:spPr>
        <p:txBody>
          <a:bodyPr wrap="square" rtlCol="0">
            <a:spAutoFit/>
          </a:bodyPr>
          <a:lstStyle/>
          <a:p>
            <a:r>
              <a:rPr lang="fr-FR" dirty="0" smtClean="0"/>
              <a:t>= 32 * (3 *3) * 16  + 32</a:t>
            </a:r>
            <a:endParaRPr lang="en-GB" dirty="0"/>
          </a:p>
        </p:txBody>
      </p:sp>
    </p:spTree>
    <p:extLst>
      <p:ext uri="{BB962C8B-B14F-4D97-AF65-F5344CB8AC3E}">
        <p14:creationId xmlns:p14="http://schemas.microsoft.com/office/powerpoint/2010/main" val="31722961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9013902" cy="50208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smtClean="0"/>
              <a:t>CNN baseline model (10 breeds)</a:t>
            </a:r>
            <a:endParaRPr sz="4400"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sp>
        <p:nvSpPr>
          <p:cNvPr id="5" name="Text Placeholder 2"/>
          <p:cNvSpPr>
            <a:spLocks noGrp="1"/>
          </p:cNvSpPr>
          <p:nvPr>
            <p:ph type="body" idx="1"/>
          </p:nvPr>
        </p:nvSpPr>
        <p:spPr>
          <a:xfrm>
            <a:off x="457199" y="1505847"/>
            <a:ext cx="8191825" cy="2843127"/>
          </a:xfrm>
        </p:spPr>
        <p:txBody>
          <a:bodyPr/>
          <a:lstStyle/>
          <a:p>
            <a:pPr algn="just"/>
            <a:endParaRPr lang="fr-FR" dirty="0"/>
          </a:p>
          <a:p>
            <a:pPr algn="just"/>
            <a:endParaRPr lang="fr-FR" dirty="0" smtClean="0"/>
          </a:p>
          <a:p>
            <a:pPr algn="just"/>
            <a:endParaRPr lang="fr-FR" dirty="0"/>
          </a:p>
          <a:p>
            <a:pPr algn="just"/>
            <a:endParaRPr lang="fr-FR" dirty="0" smtClean="0"/>
          </a:p>
        </p:txBody>
      </p:sp>
      <p:pic>
        <p:nvPicPr>
          <p:cNvPr id="2" name="Picture 1"/>
          <p:cNvPicPr>
            <a:picLocks noChangeAspect="1"/>
          </p:cNvPicPr>
          <p:nvPr/>
        </p:nvPicPr>
        <p:blipFill>
          <a:blip r:embed="rId3"/>
          <a:stretch>
            <a:fillRect/>
          </a:stretch>
        </p:blipFill>
        <p:spPr>
          <a:xfrm>
            <a:off x="457199" y="1218071"/>
            <a:ext cx="8420778" cy="3279588"/>
          </a:xfrm>
          <a:prstGeom prst="rect">
            <a:avLst/>
          </a:prstGeom>
        </p:spPr>
      </p:pic>
      <p:sp>
        <p:nvSpPr>
          <p:cNvPr id="6" name="Text Placeholder 2"/>
          <p:cNvSpPr>
            <a:spLocks noGrp="1"/>
          </p:cNvSpPr>
          <p:nvPr>
            <p:ph type="body" idx="1"/>
          </p:nvPr>
        </p:nvSpPr>
        <p:spPr>
          <a:xfrm>
            <a:off x="457198" y="4636750"/>
            <a:ext cx="8191825" cy="3504768"/>
          </a:xfrm>
        </p:spPr>
        <p:txBody>
          <a:bodyPr/>
          <a:lstStyle/>
          <a:p>
            <a:pPr algn="just"/>
            <a:r>
              <a:rPr lang="fr-FR" b="1" dirty="0" err="1" smtClean="0"/>
              <a:t>Test_set_accuracy</a:t>
            </a:r>
            <a:r>
              <a:rPr lang="fr-FR" b="1" dirty="0" smtClean="0"/>
              <a:t> = 0.23</a:t>
            </a:r>
            <a:endParaRPr lang="fr-FR" b="1" dirty="0"/>
          </a:p>
          <a:p>
            <a:pPr algn="just"/>
            <a:endParaRPr lang="fr-FR" dirty="0" smtClean="0"/>
          </a:p>
          <a:p>
            <a:pPr algn="just"/>
            <a:endParaRPr lang="fr-FR" dirty="0"/>
          </a:p>
          <a:p>
            <a:pPr algn="just"/>
            <a:endParaRPr lang="fr-FR" dirty="0" smtClean="0"/>
          </a:p>
        </p:txBody>
      </p:sp>
    </p:spTree>
    <p:extLst>
      <p:ext uri="{BB962C8B-B14F-4D97-AF65-F5344CB8AC3E}">
        <p14:creationId xmlns:p14="http://schemas.microsoft.com/office/powerpoint/2010/main" val="4253848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9013902" cy="50208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smtClean="0"/>
              <a:t>CNN iterations (10 breeds)</a:t>
            </a:r>
            <a:endParaRPr sz="4400"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sp>
        <p:nvSpPr>
          <p:cNvPr id="5" name="Text Placeholder 2"/>
          <p:cNvSpPr>
            <a:spLocks noGrp="1"/>
          </p:cNvSpPr>
          <p:nvPr>
            <p:ph type="body" idx="1"/>
          </p:nvPr>
        </p:nvSpPr>
        <p:spPr>
          <a:xfrm>
            <a:off x="457200" y="1535584"/>
            <a:ext cx="8191825" cy="2843127"/>
          </a:xfrm>
        </p:spPr>
        <p:txBody>
          <a:bodyPr/>
          <a:lstStyle/>
          <a:p>
            <a:pPr algn="just"/>
            <a:endParaRPr lang="fr-FR" dirty="0"/>
          </a:p>
          <a:p>
            <a:pPr algn="just"/>
            <a:endParaRPr lang="fr-FR" dirty="0" smtClean="0"/>
          </a:p>
          <a:p>
            <a:pPr algn="just"/>
            <a:endParaRPr lang="fr-FR" dirty="0"/>
          </a:p>
          <a:p>
            <a:pPr algn="just"/>
            <a:endParaRPr lang="fr-FR" dirty="0" smtClean="0"/>
          </a:p>
        </p:txBody>
      </p:sp>
      <p:sp>
        <p:nvSpPr>
          <p:cNvPr id="6" name="Text Placeholder 2"/>
          <p:cNvSpPr>
            <a:spLocks noGrp="1"/>
          </p:cNvSpPr>
          <p:nvPr>
            <p:ph type="body" idx="1"/>
          </p:nvPr>
        </p:nvSpPr>
        <p:spPr>
          <a:xfrm>
            <a:off x="457200" y="1400168"/>
            <a:ext cx="8191825" cy="3504768"/>
          </a:xfrm>
        </p:spPr>
        <p:txBody>
          <a:bodyPr/>
          <a:lstStyle/>
          <a:p>
            <a:pPr algn="just"/>
            <a:r>
              <a:rPr lang="fr-FR" dirty="0" smtClean="0"/>
              <a:t>Data augmentation: </a:t>
            </a:r>
            <a:r>
              <a:rPr lang="fr-FR" dirty="0" err="1" smtClean="0"/>
              <a:t>increase</a:t>
            </a:r>
            <a:r>
              <a:rPr lang="fr-FR" dirty="0" smtClean="0"/>
              <a:t> </a:t>
            </a:r>
            <a:r>
              <a:rPr lang="fr-FR" dirty="0" err="1" smtClean="0"/>
              <a:t>number</a:t>
            </a:r>
            <a:r>
              <a:rPr lang="fr-FR" dirty="0" smtClean="0"/>
              <a:t> of images by </a:t>
            </a:r>
            <a:r>
              <a:rPr lang="fr-FR" dirty="0" err="1" smtClean="0"/>
              <a:t>applying</a:t>
            </a:r>
            <a:r>
              <a:rPr lang="fr-FR" dirty="0" smtClean="0"/>
              <a:t> </a:t>
            </a:r>
            <a:r>
              <a:rPr lang="fr-FR" dirty="0" err="1" smtClean="0"/>
              <a:t>random</a:t>
            </a:r>
            <a:r>
              <a:rPr lang="fr-FR" dirty="0" smtClean="0"/>
              <a:t> transformations</a:t>
            </a:r>
          </a:p>
          <a:p>
            <a:pPr lvl="1" algn="just"/>
            <a:r>
              <a:rPr lang="fr-FR" dirty="0" smtClean="0"/>
              <a:t>Zoom, shift, flip, rotation,…</a:t>
            </a:r>
          </a:p>
          <a:p>
            <a:pPr algn="just"/>
            <a:r>
              <a:rPr lang="fr-FR" dirty="0" err="1" smtClean="0"/>
              <a:t>Add</a:t>
            </a:r>
            <a:r>
              <a:rPr lang="fr-FR" dirty="0" smtClean="0"/>
              <a:t> dropout layer: </a:t>
            </a:r>
            <a:r>
              <a:rPr lang="fr-FR" dirty="0" err="1" smtClean="0"/>
              <a:t>regularization</a:t>
            </a:r>
            <a:r>
              <a:rPr lang="fr-FR" dirty="0" smtClean="0"/>
              <a:t> technique by </a:t>
            </a:r>
            <a:r>
              <a:rPr lang="fr-FR" dirty="0" err="1" smtClean="0"/>
              <a:t>activating</a:t>
            </a:r>
            <a:r>
              <a:rPr lang="fr-FR" dirty="0" smtClean="0"/>
              <a:t> </a:t>
            </a:r>
            <a:r>
              <a:rPr lang="fr-FR" dirty="0" err="1" smtClean="0"/>
              <a:t>only</a:t>
            </a:r>
            <a:r>
              <a:rPr lang="fr-FR" dirty="0" smtClean="0"/>
              <a:t> a proportion of </a:t>
            </a:r>
            <a:r>
              <a:rPr lang="fr-FR" dirty="0" err="1" smtClean="0"/>
              <a:t>neurons</a:t>
            </a:r>
            <a:endParaRPr lang="fr-FR" dirty="0" smtClean="0">
              <a:sym typeface="Wingdings" panose="05000000000000000000" pitchFamily="2" charset="2"/>
            </a:endParaRPr>
          </a:p>
          <a:p>
            <a:pPr algn="just"/>
            <a:r>
              <a:rPr lang="fr-FR" dirty="0" smtClean="0">
                <a:sym typeface="Wingdings" panose="05000000000000000000" pitchFamily="2" charset="2"/>
              </a:rPr>
              <a:t>Batch </a:t>
            </a:r>
            <a:r>
              <a:rPr lang="fr-FR" dirty="0" err="1" smtClean="0">
                <a:sym typeface="Wingdings" panose="05000000000000000000" pitchFamily="2" charset="2"/>
              </a:rPr>
              <a:t>normalization</a:t>
            </a:r>
            <a:r>
              <a:rPr lang="fr-FR" dirty="0" smtClean="0">
                <a:sym typeface="Wingdings" panose="05000000000000000000" pitchFamily="2" charset="2"/>
              </a:rPr>
              <a:t>: </a:t>
            </a:r>
            <a:r>
              <a:rPr lang="fr-FR" dirty="0" err="1" smtClean="0">
                <a:sym typeface="Wingdings" panose="05000000000000000000" pitchFamily="2" charset="2"/>
              </a:rPr>
              <a:t>normalize</a:t>
            </a:r>
            <a:r>
              <a:rPr lang="fr-FR" dirty="0" smtClean="0">
                <a:sym typeface="Wingdings" panose="05000000000000000000" pitchFamily="2" charset="2"/>
              </a:rPr>
              <a:t> output of activation layer</a:t>
            </a:r>
          </a:p>
          <a:p>
            <a:pPr lvl="1" algn="just"/>
            <a:r>
              <a:rPr lang="fr-FR" dirty="0" err="1" smtClean="0">
                <a:sym typeface="Wingdings" panose="05000000000000000000" pitchFamily="2" charset="2"/>
              </a:rPr>
              <a:t>Regularization</a:t>
            </a:r>
            <a:r>
              <a:rPr lang="fr-FR" dirty="0" smtClean="0">
                <a:sym typeface="Wingdings" panose="05000000000000000000" pitchFamily="2" charset="2"/>
              </a:rPr>
              <a:t> + speed</a:t>
            </a:r>
          </a:p>
          <a:p>
            <a:pPr algn="just"/>
            <a:r>
              <a:rPr lang="fr-FR" dirty="0" err="1" smtClean="0"/>
              <a:t>Add</a:t>
            </a:r>
            <a:r>
              <a:rPr lang="fr-FR" dirty="0" smtClean="0"/>
              <a:t> Conv2D layer</a:t>
            </a:r>
          </a:p>
          <a:p>
            <a:pPr algn="just"/>
            <a:r>
              <a:rPr lang="fr-FR" dirty="0" smtClean="0"/>
              <a:t>Test </a:t>
            </a:r>
            <a:r>
              <a:rPr lang="fr-FR" dirty="0" err="1" smtClean="0"/>
              <a:t>different</a:t>
            </a:r>
            <a:r>
              <a:rPr lang="fr-FR" dirty="0" smtClean="0"/>
              <a:t> values (dropout, dense layer </a:t>
            </a:r>
            <a:r>
              <a:rPr lang="fr-FR" dirty="0" err="1" smtClean="0"/>
              <a:t>neurons</a:t>
            </a:r>
            <a:r>
              <a:rPr lang="fr-FR" dirty="0" smtClean="0"/>
              <a:t>, batch size, …)</a:t>
            </a:r>
            <a:endParaRPr lang="fr-FR" dirty="0"/>
          </a:p>
          <a:p>
            <a:pPr algn="just"/>
            <a:endParaRPr lang="fr-FR" dirty="0" smtClean="0"/>
          </a:p>
          <a:p>
            <a:pPr algn="just"/>
            <a:endParaRPr lang="fr-FR" dirty="0"/>
          </a:p>
          <a:p>
            <a:pPr algn="just"/>
            <a:endParaRPr lang="fr-FR" dirty="0" smtClean="0"/>
          </a:p>
        </p:txBody>
      </p:sp>
    </p:spTree>
    <p:extLst>
      <p:ext uri="{BB962C8B-B14F-4D97-AF65-F5344CB8AC3E}">
        <p14:creationId xmlns:p14="http://schemas.microsoft.com/office/powerpoint/2010/main" val="3798519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9013902" cy="50208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smtClean="0"/>
              <a:t>CNN results (10 breeds)</a:t>
            </a:r>
            <a:endParaRPr sz="4400"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sp>
        <p:nvSpPr>
          <p:cNvPr id="6" name="Text Placeholder 2"/>
          <p:cNvSpPr>
            <a:spLocks noGrp="1"/>
          </p:cNvSpPr>
          <p:nvPr>
            <p:ph type="body" idx="1"/>
          </p:nvPr>
        </p:nvSpPr>
        <p:spPr>
          <a:xfrm>
            <a:off x="457198" y="3228364"/>
            <a:ext cx="8191825" cy="1700475"/>
          </a:xfrm>
        </p:spPr>
        <p:txBody>
          <a:bodyPr/>
          <a:lstStyle/>
          <a:p>
            <a:pPr algn="just"/>
            <a:r>
              <a:rPr lang="fr-FR" dirty="0" smtClean="0"/>
              <a:t>~1500 images for 10 </a:t>
            </a:r>
            <a:r>
              <a:rPr lang="fr-FR" dirty="0" err="1" smtClean="0"/>
              <a:t>breeds</a:t>
            </a:r>
            <a:endParaRPr lang="fr-FR" dirty="0" smtClean="0"/>
          </a:p>
          <a:p>
            <a:pPr algn="just"/>
            <a:r>
              <a:rPr lang="fr-FR" dirty="0" smtClean="0"/>
              <a:t>~ 1 300 000 </a:t>
            </a:r>
            <a:r>
              <a:rPr lang="fr-FR" dirty="0" err="1" smtClean="0"/>
              <a:t>trainable</a:t>
            </a:r>
            <a:r>
              <a:rPr lang="fr-FR" dirty="0" smtClean="0"/>
              <a:t> </a:t>
            </a:r>
            <a:r>
              <a:rPr lang="fr-FR" dirty="0" err="1" smtClean="0"/>
              <a:t>parameters</a:t>
            </a:r>
            <a:r>
              <a:rPr lang="fr-FR" dirty="0" smtClean="0"/>
              <a:t> (</a:t>
            </a:r>
            <a:r>
              <a:rPr lang="fr-FR" dirty="0" err="1" smtClean="0"/>
              <a:t>baseline</a:t>
            </a:r>
            <a:r>
              <a:rPr lang="fr-FR" dirty="0" smtClean="0"/>
              <a:t>) </a:t>
            </a:r>
          </a:p>
          <a:p>
            <a:pPr algn="just"/>
            <a:r>
              <a:rPr lang="fr-FR" dirty="0" smtClean="0"/>
              <a:t>Data augmentation </a:t>
            </a:r>
            <a:r>
              <a:rPr lang="fr-FR" dirty="0" err="1" smtClean="0"/>
              <a:t>is</a:t>
            </a:r>
            <a:r>
              <a:rPr lang="fr-FR" dirty="0" smtClean="0"/>
              <a:t> the main source of </a:t>
            </a:r>
            <a:r>
              <a:rPr lang="fr-FR" dirty="0" err="1" smtClean="0"/>
              <a:t>improvement</a:t>
            </a:r>
            <a:r>
              <a:rPr lang="fr-FR" dirty="0" smtClean="0"/>
              <a:t> for the CNN </a:t>
            </a:r>
            <a:r>
              <a:rPr lang="fr-FR" dirty="0" err="1" smtClean="0"/>
              <a:t>from</a:t>
            </a:r>
            <a:r>
              <a:rPr lang="fr-FR" dirty="0" smtClean="0"/>
              <a:t> scratch. </a:t>
            </a:r>
            <a:endParaRPr lang="fr-FR" dirty="0"/>
          </a:p>
          <a:p>
            <a:pPr algn="just"/>
            <a:endParaRPr lang="fr-FR" dirty="0" smtClean="0"/>
          </a:p>
          <a:p>
            <a:pPr algn="just"/>
            <a:endParaRPr lang="fr-FR" dirty="0"/>
          </a:p>
          <a:p>
            <a:pPr algn="just"/>
            <a:endParaRPr lang="fr-FR" dirty="0" smtClean="0"/>
          </a:p>
        </p:txBody>
      </p:sp>
      <p:graphicFrame>
        <p:nvGraphicFramePr>
          <p:cNvPr id="4" name="Table 3"/>
          <p:cNvGraphicFramePr>
            <a:graphicFrameLocks noGrp="1"/>
          </p:cNvGraphicFramePr>
          <p:nvPr>
            <p:extLst>
              <p:ext uri="{D42A27DB-BD31-4B8C-83A1-F6EECF244321}">
                <p14:modId xmlns:p14="http://schemas.microsoft.com/office/powerpoint/2010/main" val="927770496"/>
              </p:ext>
            </p:extLst>
          </p:nvPr>
        </p:nvGraphicFramePr>
        <p:xfrm>
          <a:off x="457198" y="1773818"/>
          <a:ext cx="7032704" cy="1259840"/>
        </p:xfrm>
        <a:graphic>
          <a:graphicData uri="http://schemas.openxmlformats.org/drawingml/2006/table">
            <a:tbl>
              <a:tblPr firstRow="1" bandRow="1">
                <a:tableStyleId>{3C2FFA5D-87B4-456A-9821-1D502468CF0F}</a:tableStyleId>
              </a:tblPr>
              <a:tblGrid>
                <a:gridCol w="1758176">
                  <a:extLst>
                    <a:ext uri="{9D8B030D-6E8A-4147-A177-3AD203B41FA5}">
                      <a16:colId xmlns:a16="http://schemas.microsoft.com/office/drawing/2014/main" val="3601958231"/>
                    </a:ext>
                  </a:extLst>
                </a:gridCol>
                <a:gridCol w="1758176">
                  <a:extLst>
                    <a:ext uri="{9D8B030D-6E8A-4147-A177-3AD203B41FA5}">
                      <a16:colId xmlns:a16="http://schemas.microsoft.com/office/drawing/2014/main" val="1796715272"/>
                    </a:ext>
                  </a:extLst>
                </a:gridCol>
                <a:gridCol w="1758176">
                  <a:extLst>
                    <a:ext uri="{9D8B030D-6E8A-4147-A177-3AD203B41FA5}">
                      <a16:colId xmlns:a16="http://schemas.microsoft.com/office/drawing/2014/main" val="473133409"/>
                    </a:ext>
                  </a:extLst>
                </a:gridCol>
                <a:gridCol w="1758176">
                  <a:extLst>
                    <a:ext uri="{9D8B030D-6E8A-4147-A177-3AD203B41FA5}">
                      <a16:colId xmlns:a16="http://schemas.microsoft.com/office/drawing/2014/main" val="602603245"/>
                    </a:ext>
                  </a:extLst>
                </a:gridCol>
              </a:tblGrid>
              <a:tr h="370840">
                <a:tc>
                  <a:txBody>
                    <a:bodyPr/>
                    <a:lstStyle/>
                    <a:p>
                      <a:pPr algn="ctr"/>
                      <a:r>
                        <a:rPr lang="fr-FR" dirty="0" smtClean="0"/>
                        <a:t>CNN</a:t>
                      </a:r>
                      <a:r>
                        <a:rPr lang="fr-FR" baseline="0" dirty="0" smtClean="0"/>
                        <a:t> scratch</a:t>
                      </a:r>
                      <a:endParaRPr lang="en-GB" dirty="0"/>
                    </a:p>
                  </a:txBody>
                  <a:tcPr/>
                </a:tc>
                <a:tc>
                  <a:txBody>
                    <a:bodyPr/>
                    <a:lstStyle/>
                    <a:p>
                      <a:pPr algn="ctr"/>
                      <a:r>
                        <a:rPr lang="fr-FR" dirty="0" smtClean="0"/>
                        <a:t>Baseline</a:t>
                      </a:r>
                      <a:endParaRPr lang="en-GB" dirty="0"/>
                    </a:p>
                  </a:txBody>
                  <a:tcPr/>
                </a:tc>
                <a:tc>
                  <a:txBody>
                    <a:bodyPr/>
                    <a:lstStyle/>
                    <a:p>
                      <a:pPr algn="ctr"/>
                      <a:r>
                        <a:rPr lang="fr-FR" dirty="0" smtClean="0"/>
                        <a:t>Baseline + data augmentation</a:t>
                      </a:r>
                      <a:endParaRPr lang="en-GB" dirty="0"/>
                    </a:p>
                  </a:txBody>
                  <a:tcPr/>
                </a:tc>
                <a:tc>
                  <a:txBody>
                    <a:bodyPr/>
                    <a:lstStyle/>
                    <a:p>
                      <a:pPr algn="ctr"/>
                      <a:r>
                        <a:rPr lang="fr-FR" dirty="0" smtClean="0"/>
                        <a:t>Baseline + DA + dropout</a:t>
                      </a:r>
                      <a:r>
                        <a:rPr lang="fr-FR" baseline="0" dirty="0" smtClean="0"/>
                        <a:t> + Conv2D</a:t>
                      </a:r>
                      <a:endParaRPr lang="en-GB" dirty="0"/>
                    </a:p>
                  </a:txBody>
                  <a:tcPr/>
                </a:tc>
                <a:extLst>
                  <a:ext uri="{0D108BD9-81ED-4DB2-BD59-A6C34878D82A}">
                    <a16:rowId xmlns:a16="http://schemas.microsoft.com/office/drawing/2014/main" val="3796501544"/>
                  </a:ext>
                </a:extLst>
              </a:tr>
              <a:tr h="370840">
                <a:tc>
                  <a:txBody>
                    <a:bodyPr/>
                    <a:lstStyle/>
                    <a:p>
                      <a:r>
                        <a:rPr lang="fr-FR" dirty="0" err="1" smtClean="0"/>
                        <a:t>Accuracy</a:t>
                      </a:r>
                      <a:endParaRPr lang="en-GB" dirty="0"/>
                    </a:p>
                  </a:txBody>
                  <a:tcPr/>
                </a:tc>
                <a:tc>
                  <a:txBody>
                    <a:bodyPr/>
                    <a:lstStyle/>
                    <a:p>
                      <a:pPr algn="ctr"/>
                      <a:r>
                        <a:rPr lang="fr-FR" dirty="0" smtClean="0"/>
                        <a:t>0.23</a:t>
                      </a:r>
                      <a:endParaRPr lang="en-GB" dirty="0"/>
                    </a:p>
                  </a:txBody>
                  <a:tcPr/>
                </a:tc>
                <a:tc>
                  <a:txBody>
                    <a:bodyPr/>
                    <a:lstStyle/>
                    <a:p>
                      <a:pPr algn="ctr"/>
                      <a:r>
                        <a:rPr lang="fr-FR" dirty="0" smtClean="0"/>
                        <a:t>0.36</a:t>
                      </a:r>
                      <a:endParaRPr lang="en-GB" dirty="0"/>
                    </a:p>
                  </a:txBody>
                  <a:tcPr/>
                </a:tc>
                <a:tc>
                  <a:txBody>
                    <a:bodyPr/>
                    <a:lstStyle/>
                    <a:p>
                      <a:pPr algn="ctr"/>
                      <a:r>
                        <a:rPr lang="fr-FR" dirty="0" smtClean="0"/>
                        <a:t>0.37</a:t>
                      </a:r>
                      <a:endParaRPr lang="en-GB" dirty="0"/>
                    </a:p>
                  </a:txBody>
                  <a:tcPr/>
                </a:tc>
                <a:extLst>
                  <a:ext uri="{0D108BD9-81ED-4DB2-BD59-A6C34878D82A}">
                    <a16:rowId xmlns:a16="http://schemas.microsoft.com/office/drawing/2014/main" val="1281810364"/>
                  </a:ext>
                </a:extLst>
              </a:tr>
              <a:tr h="370840">
                <a:tc>
                  <a:txBody>
                    <a:bodyPr/>
                    <a:lstStyle/>
                    <a:p>
                      <a:r>
                        <a:rPr lang="fr-FR" dirty="0" err="1" smtClean="0"/>
                        <a:t>Loss</a:t>
                      </a:r>
                      <a:endParaRPr lang="en-GB" dirty="0"/>
                    </a:p>
                  </a:txBody>
                  <a:tcPr/>
                </a:tc>
                <a:tc>
                  <a:txBody>
                    <a:bodyPr/>
                    <a:lstStyle/>
                    <a:p>
                      <a:pPr algn="ctr"/>
                      <a:r>
                        <a:rPr lang="fr-FR" dirty="0" smtClean="0"/>
                        <a:t>3.17</a:t>
                      </a:r>
                      <a:endParaRPr lang="en-GB" dirty="0"/>
                    </a:p>
                  </a:txBody>
                  <a:tcPr/>
                </a:tc>
                <a:tc>
                  <a:txBody>
                    <a:bodyPr/>
                    <a:lstStyle/>
                    <a:p>
                      <a:pPr algn="ctr"/>
                      <a:r>
                        <a:rPr lang="fr-FR" dirty="0" smtClean="0"/>
                        <a:t>2.22</a:t>
                      </a:r>
                      <a:endParaRPr lang="en-GB" dirty="0"/>
                    </a:p>
                  </a:txBody>
                  <a:tcPr/>
                </a:tc>
                <a:tc>
                  <a:txBody>
                    <a:bodyPr/>
                    <a:lstStyle/>
                    <a:p>
                      <a:pPr algn="ctr"/>
                      <a:r>
                        <a:rPr lang="fr-FR" dirty="0" smtClean="0"/>
                        <a:t>1.87</a:t>
                      </a:r>
                      <a:endParaRPr lang="en-GB" dirty="0"/>
                    </a:p>
                  </a:txBody>
                  <a:tcPr/>
                </a:tc>
                <a:extLst>
                  <a:ext uri="{0D108BD9-81ED-4DB2-BD59-A6C34878D82A}">
                    <a16:rowId xmlns:a16="http://schemas.microsoft.com/office/drawing/2014/main" val="3448726345"/>
                  </a:ext>
                </a:extLst>
              </a:tr>
            </a:tbl>
          </a:graphicData>
        </a:graphic>
      </p:graphicFrame>
    </p:spTree>
    <p:extLst>
      <p:ext uri="{BB962C8B-B14F-4D97-AF65-F5344CB8AC3E}">
        <p14:creationId xmlns:p14="http://schemas.microsoft.com/office/powerpoint/2010/main" val="36874875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7437863" cy="50208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smtClean="0"/>
              <a:t>CNN best model (10 breeds)</a:t>
            </a:r>
            <a:endParaRPr sz="4400"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6" name="Text Placeholder 2"/>
          <p:cNvSpPr>
            <a:spLocks noGrp="1"/>
          </p:cNvSpPr>
          <p:nvPr>
            <p:ph type="body" idx="1"/>
          </p:nvPr>
        </p:nvSpPr>
        <p:spPr>
          <a:xfrm>
            <a:off x="5283517" y="1254827"/>
            <a:ext cx="3719234" cy="3504768"/>
          </a:xfrm>
        </p:spPr>
        <p:txBody>
          <a:bodyPr/>
          <a:lstStyle/>
          <a:p>
            <a:pPr algn="just"/>
            <a:r>
              <a:rPr lang="fr-FR" dirty="0" smtClean="0"/>
              <a:t>Data augmentation</a:t>
            </a:r>
          </a:p>
          <a:p>
            <a:pPr algn="just"/>
            <a:r>
              <a:rPr lang="fr-FR" dirty="0" smtClean="0"/>
              <a:t>3 * Conv2D</a:t>
            </a:r>
          </a:p>
          <a:p>
            <a:pPr algn="just"/>
            <a:r>
              <a:rPr lang="fr-FR" dirty="0" smtClean="0"/>
              <a:t>Dropout (0.5)</a:t>
            </a:r>
          </a:p>
          <a:p>
            <a:pPr algn="just"/>
            <a:r>
              <a:rPr lang="fr-FR" dirty="0" smtClean="0"/>
              <a:t>Dense (128)</a:t>
            </a:r>
          </a:p>
          <a:p>
            <a:pPr algn="just"/>
            <a:endParaRPr lang="fr-FR" dirty="0" smtClean="0"/>
          </a:p>
          <a:p>
            <a:pPr algn="just"/>
            <a:endParaRPr lang="fr-FR" dirty="0" smtClean="0"/>
          </a:p>
          <a:p>
            <a:pPr algn="just"/>
            <a:endParaRPr lang="fr-FR" dirty="0"/>
          </a:p>
          <a:p>
            <a:pPr algn="just"/>
            <a:endParaRPr lang="fr-FR" dirty="0" smtClean="0"/>
          </a:p>
        </p:txBody>
      </p:sp>
      <p:pic>
        <p:nvPicPr>
          <p:cNvPr id="2" name="Picture 1"/>
          <p:cNvPicPr>
            <a:picLocks noChangeAspect="1"/>
          </p:cNvPicPr>
          <p:nvPr/>
        </p:nvPicPr>
        <p:blipFill>
          <a:blip r:embed="rId3"/>
          <a:stretch>
            <a:fillRect/>
          </a:stretch>
        </p:blipFill>
        <p:spPr>
          <a:xfrm>
            <a:off x="457200" y="1254827"/>
            <a:ext cx="4501376" cy="3805287"/>
          </a:xfrm>
          <a:prstGeom prst="rect">
            <a:avLst/>
          </a:prstGeom>
        </p:spPr>
      </p:pic>
    </p:spTree>
    <p:extLst>
      <p:ext uri="{BB962C8B-B14F-4D97-AF65-F5344CB8AC3E}">
        <p14:creationId xmlns:p14="http://schemas.microsoft.com/office/powerpoint/2010/main" val="23864313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9013902" cy="50208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smtClean="0"/>
              <a:t>CNN baseline model (10 breeds)</a:t>
            </a:r>
            <a:endParaRPr sz="4400"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5" name="Text Placeholder 2"/>
          <p:cNvSpPr>
            <a:spLocks noGrp="1"/>
          </p:cNvSpPr>
          <p:nvPr>
            <p:ph type="body" idx="1"/>
          </p:nvPr>
        </p:nvSpPr>
        <p:spPr>
          <a:xfrm>
            <a:off x="457199" y="1505847"/>
            <a:ext cx="8191825" cy="2843127"/>
          </a:xfrm>
        </p:spPr>
        <p:txBody>
          <a:bodyPr/>
          <a:lstStyle/>
          <a:p>
            <a:pPr algn="just"/>
            <a:endParaRPr lang="fr-FR" dirty="0"/>
          </a:p>
          <a:p>
            <a:pPr algn="just"/>
            <a:endParaRPr lang="fr-FR" dirty="0" smtClean="0"/>
          </a:p>
          <a:p>
            <a:pPr algn="just"/>
            <a:endParaRPr lang="fr-FR" dirty="0"/>
          </a:p>
          <a:p>
            <a:pPr algn="just"/>
            <a:endParaRPr lang="fr-FR" dirty="0" smtClean="0"/>
          </a:p>
        </p:txBody>
      </p:sp>
      <p:sp>
        <p:nvSpPr>
          <p:cNvPr id="6" name="Text Placeholder 2"/>
          <p:cNvSpPr>
            <a:spLocks noGrp="1"/>
          </p:cNvSpPr>
          <p:nvPr>
            <p:ph type="body" idx="1"/>
          </p:nvPr>
        </p:nvSpPr>
        <p:spPr>
          <a:xfrm>
            <a:off x="457198" y="4636750"/>
            <a:ext cx="8191825" cy="3504768"/>
          </a:xfrm>
        </p:spPr>
        <p:txBody>
          <a:bodyPr/>
          <a:lstStyle/>
          <a:p>
            <a:pPr algn="just"/>
            <a:r>
              <a:rPr lang="fr-FR" b="1" dirty="0" err="1" smtClean="0"/>
              <a:t>Test_set_accuracy</a:t>
            </a:r>
            <a:r>
              <a:rPr lang="fr-FR" b="1" dirty="0" smtClean="0"/>
              <a:t> = 0.37</a:t>
            </a:r>
            <a:endParaRPr lang="fr-FR" b="1" dirty="0"/>
          </a:p>
          <a:p>
            <a:pPr algn="just"/>
            <a:endParaRPr lang="fr-FR" dirty="0" smtClean="0"/>
          </a:p>
          <a:p>
            <a:pPr algn="just"/>
            <a:endParaRPr lang="fr-FR" dirty="0"/>
          </a:p>
          <a:p>
            <a:pPr algn="just"/>
            <a:endParaRPr lang="fr-FR" dirty="0" smtClean="0"/>
          </a:p>
        </p:txBody>
      </p:sp>
      <p:pic>
        <p:nvPicPr>
          <p:cNvPr id="3" name="Picture 2"/>
          <p:cNvPicPr>
            <a:picLocks noChangeAspect="1"/>
          </p:cNvPicPr>
          <p:nvPr/>
        </p:nvPicPr>
        <p:blipFill>
          <a:blip r:embed="rId3"/>
          <a:stretch>
            <a:fillRect/>
          </a:stretch>
        </p:blipFill>
        <p:spPr>
          <a:xfrm>
            <a:off x="457197" y="1295782"/>
            <a:ext cx="8384117" cy="3268784"/>
          </a:xfrm>
          <a:prstGeom prst="rect">
            <a:avLst/>
          </a:prstGeom>
        </p:spPr>
      </p:pic>
    </p:spTree>
    <p:extLst>
      <p:ext uri="{BB962C8B-B14F-4D97-AF65-F5344CB8AC3E}">
        <p14:creationId xmlns:p14="http://schemas.microsoft.com/office/powerpoint/2010/main" val="26789200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Scope of work</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348" name="Google Shape;348;p13"/>
          <p:cNvGrpSpPr/>
          <p:nvPr/>
        </p:nvGrpSpPr>
        <p:grpSpPr>
          <a:xfrm>
            <a:off x="6056647" y="380988"/>
            <a:ext cx="2706354" cy="1604434"/>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ext Placeholder 2"/>
          <p:cNvSpPr>
            <a:spLocks noGrp="1"/>
          </p:cNvSpPr>
          <p:nvPr>
            <p:ph type="body" idx="1"/>
          </p:nvPr>
        </p:nvSpPr>
        <p:spPr>
          <a:xfrm>
            <a:off x="457200" y="1995750"/>
            <a:ext cx="6631250" cy="2679000"/>
          </a:xfrm>
        </p:spPr>
        <p:txBody>
          <a:bodyPr/>
          <a:lstStyle/>
          <a:p>
            <a:pPr algn="just"/>
            <a:r>
              <a:rPr lang="en-GB" dirty="0" smtClean="0"/>
              <a:t>The aim of this project is to build a deep learning model for image classification using the Stanford dog dataset (120 breeds).</a:t>
            </a:r>
          </a:p>
          <a:p>
            <a:pPr algn="just"/>
            <a:r>
              <a:rPr lang="fr-FR" dirty="0" smtClean="0"/>
              <a:t>More </a:t>
            </a:r>
            <a:r>
              <a:rPr lang="fr-FR" dirty="0" err="1" smtClean="0"/>
              <a:t>precisely</a:t>
            </a:r>
            <a:r>
              <a:rPr lang="fr-FR" dirty="0" smtClean="0"/>
              <a:t>, </a:t>
            </a:r>
            <a:r>
              <a:rPr lang="fr-FR" dirty="0" err="1" smtClean="0"/>
              <a:t>we</a:t>
            </a:r>
            <a:r>
              <a:rPr lang="fr-FR" dirty="0" smtClean="0"/>
              <a:t> </a:t>
            </a:r>
            <a:r>
              <a:rPr lang="fr-FR" dirty="0" err="1" smtClean="0"/>
              <a:t>will</a:t>
            </a:r>
            <a:r>
              <a:rPr lang="fr-FR" dirty="0" smtClean="0"/>
              <a:t> </a:t>
            </a:r>
            <a:r>
              <a:rPr lang="fr-FR" dirty="0" err="1" smtClean="0"/>
              <a:t>be</a:t>
            </a:r>
            <a:r>
              <a:rPr lang="fr-FR" dirty="0" smtClean="0"/>
              <a:t> </a:t>
            </a:r>
            <a:r>
              <a:rPr lang="fr-FR" dirty="0" err="1" smtClean="0"/>
              <a:t>using</a:t>
            </a:r>
            <a:r>
              <a:rPr lang="fr-FR" dirty="0" smtClean="0"/>
              <a:t> </a:t>
            </a:r>
            <a:r>
              <a:rPr lang="fr-FR" dirty="0" err="1" smtClean="0"/>
              <a:t>Convolutional</a:t>
            </a:r>
            <a:r>
              <a:rPr lang="fr-FR" dirty="0" smtClean="0"/>
              <a:t> Neural Networks (CNN) as </a:t>
            </a:r>
            <a:r>
              <a:rPr lang="fr-FR" dirty="0" err="1" smtClean="0"/>
              <a:t>they</a:t>
            </a:r>
            <a:r>
              <a:rPr lang="fr-FR" dirty="0" smtClean="0"/>
              <a:t> are </a:t>
            </a:r>
            <a:r>
              <a:rPr lang="fr-FR" dirty="0" err="1" smtClean="0"/>
              <a:t>robust</a:t>
            </a:r>
            <a:r>
              <a:rPr lang="fr-FR" dirty="0" smtClean="0"/>
              <a:t> for image classification.</a:t>
            </a:r>
            <a:endParaRPr lang="en-GB" dirty="0" smtClean="0"/>
          </a:p>
          <a:p>
            <a:pPr algn="just"/>
            <a:r>
              <a:rPr lang="fr-FR" dirty="0" smtClean="0"/>
              <a:t>CNN model </a:t>
            </a:r>
            <a:r>
              <a:rPr lang="fr-FR" dirty="0" err="1" smtClean="0"/>
              <a:t>from</a:t>
            </a:r>
            <a:r>
              <a:rPr lang="fr-FR" dirty="0" smtClean="0"/>
              <a:t> scratch</a:t>
            </a:r>
          </a:p>
          <a:p>
            <a:pPr algn="just"/>
            <a:r>
              <a:rPr lang="fr-FR" dirty="0" err="1" smtClean="0"/>
              <a:t>Pre-trained</a:t>
            </a:r>
            <a:r>
              <a:rPr lang="fr-FR" dirty="0" smtClean="0"/>
              <a:t> </a:t>
            </a:r>
            <a:r>
              <a:rPr lang="fr-FR" dirty="0" err="1" smtClean="0"/>
              <a:t>models</a:t>
            </a:r>
            <a:r>
              <a:rPr lang="fr-FR" dirty="0" smtClean="0"/>
              <a:t> </a:t>
            </a:r>
            <a:r>
              <a:rPr lang="fr-FR" dirty="0" err="1" smtClean="0"/>
              <a:t>using</a:t>
            </a:r>
            <a:r>
              <a:rPr lang="fr-FR" dirty="0" smtClean="0"/>
              <a:t> Transfer Learning</a:t>
            </a:r>
          </a:p>
          <a:p>
            <a:pPr algn="just"/>
            <a:endParaRPr lang="en-GB" dirty="0" smtClean="0"/>
          </a:p>
        </p:txBody>
      </p:sp>
    </p:spTree>
    <p:extLst>
      <p:ext uri="{BB962C8B-B14F-4D97-AF65-F5344CB8AC3E}">
        <p14:creationId xmlns:p14="http://schemas.microsoft.com/office/powerpoint/2010/main" val="36045863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22177" y="2598781"/>
            <a:ext cx="4676700" cy="666478"/>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smtClean="0"/>
              <a:t>Transfer Learning</a:t>
            </a:r>
            <a:br>
              <a:rPr lang="en" sz="4400" dirty="0" smtClean="0"/>
            </a:br>
            <a:r>
              <a:rPr lang="en" sz="4400" dirty="0" smtClean="0"/>
              <a:t>10 breeds</a:t>
            </a:r>
            <a:endParaRPr sz="4400"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2</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8006708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8686800" cy="613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Transfer Learning </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5" name="Text Placeholder 2"/>
          <p:cNvSpPr>
            <a:spLocks noGrp="1"/>
          </p:cNvSpPr>
          <p:nvPr>
            <p:ph type="body" idx="1"/>
          </p:nvPr>
        </p:nvSpPr>
        <p:spPr>
          <a:xfrm>
            <a:off x="457199" y="1505847"/>
            <a:ext cx="8191825" cy="3504768"/>
          </a:xfrm>
        </p:spPr>
        <p:txBody>
          <a:bodyPr/>
          <a:lstStyle/>
          <a:p>
            <a:pPr algn="just"/>
            <a:r>
              <a:rPr lang="fr-FR" dirty="0" smtClean="0"/>
              <a:t>Use </a:t>
            </a:r>
            <a:r>
              <a:rPr lang="fr-FR" dirty="0" err="1" smtClean="0"/>
              <a:t>pre-trained</a:t>
            </a:r>
            <a:r>
              <a:rPr lang="fr-FR" dirty="0" smtClean="0"/>
              <a:t> </a:t>
            </a:r>
            <a:r>
              <a:rPr lang="fr-FR" dirty="0" err="1" smtClean="0"/>
              <a:t>models</a:t>
            </a:r>
            <a:r>
              <a:rPr lang="fr-FR" dirty="0" smtClean="0"/>
              <a:t> on large </a:t>
            </a:r>
            <a:r>
              <a:rPr lang="fr-FR" dirty="0" err="1" smtClean="0"/>
              <a:t>number</a:t>
            </a:r>
            <a:r>
              <a:rPr lang="fr-FR" dirty="0" smtClean="0"/>
              <a:t> of images (ex: </a:t>
            </a:r>
            <a:r>
              <a:rPr lang="fr-FR" dirty="0" err="1" smtClean="0"/>
              <a:t>ImageNet</a:t>
            </a:r>
            <a:r>
              <a:rPr lang="fr-FR" dirty="0" smtClean="0"/>
              <a:t>)</a:t>
            </a:r>
          </a:p>
          <a:p>
            <a:pPr lvl="1" algn="just"/>
            <a:r>
              <a:rPr lang="fr-FR" dirty="0" smtClean="0"/>
              <a:t>VGG16, Inception_V3, </a:t>
            </a:r>
            <a:r>
              <a:rPr lang="fr-FR" dirty="0" err="1" smtClean="0"/>
              <a:t>Xception</a:t>
            </a:r>
            <a:endParaRPr lang="fr-FR" dirty="0" smtClean="0"/>
          </a:p>
          <a:p>
            <a:pPr algn="just"/>
            <a:r>
              <a:rPr lang="fr-FR" dirty="0" err="1" smtClean="0"/>
              <a:t>Freeze</a:t>
            </a:r>
            <a:r>
              <a:rPr lang="fr-FR" dirty="0" smtClean="0"/>
              <a:t> base </a:t>
            </a:r>
            <a:r>
              <a:rPr lang="fr-FR" dirty="0" err="1" smtClean="0"/>
              <a:t>layers</a:t>
            </a:r>
            <a:r>
              <a:rPr lang="fr-FR" dirty="0" smtClean="0"/>
              <a:t> (</a:t>
            </a:r>
            <a:r>
              <a:rPr lang="fr-FR" dirty="0" err="1" smtClean="0"/>
              <a:t>weights</a:t>
            </a:r>
            <a:r>
              <a:rPr lang="fr-FR" dirty="0" smtClean="0"/>
              <a:t> </a:t>
            </a:r>
            <a:r>
              <a:rPr lang="fr-FR" dirty="0" err="1" smtClean="0"/>
              <a:t>already</a:t>
            </a:r>
            <a:r>
              <a:rPr lang="fr-FR" dirty="0" smtClean="0"/>
              <a:t> </a:t>
            </a:r>
            <a:r>
              <a:rPr lang="fr-FR" dirty="0" err="1" smtClean="0"/>
              <a:t>optimized</a:t>
            </a:r>
            <a:r>
              <a:rPr lang="fr-FR" dirty="0" smtClean="0"/>
              <a:t>)</a:t>
            </a:r>
          </a:p>
          <a:p>
            <a:pPr algn="just"/>
            <a:r>
              <a:rPr lang="fr-FR" dirty="0" err="1" smtClean="0"/>
              <a:t>Remove</a:t>
            </a:r>
            <a:r>
              <a:rPr lang="fr-FR" dirty="0" smtClean="0"/>
              <a:t> </a:t>
            </a:r>
            <a:r>
              <a:rPr lang="fr-FR" dirty="0" err="1" smtClean="0"/>
              <a:t>pre-trained</a:t>
            </a:r>
            <a:r>
              <a:rPr lang="fr-FR" dirty="0" smtClean="0"/>
              <a:t> classification layer and </a:t>
            </a:r>
            <a:r>
              <a:rPr lang="fr-FR" dirty="0" err="1" smtClean="0"/>
              <a:t>add</a:t>
            </a:r>
            <a:r>
              <a:rPr lang="fr-FR" dirty="0" smtClean="0"/>
              <a:t> classification layer to fit the </a:t>
            </a:r>
            <a:r>
              <a:rPr lang="fr-FR" dirty="0" err="1" smtClean="0"/>
              <a:t>current</a:t>
            </a:r>
            <a:r>
              <a:rPr lang="fr-FR" dirty="0" smtClean="0"/>
              <a:t> </a:t>
            </a:r>
            <a:r>
              <a:rPr lang="fr-FR" dirty="0" err="1" smtClean="0"/>
              <a:t>task</a:t>
            </a:r>
            <a:endParaRPr lang="fr-FR" dirty="0" smtClean="0"/>
          </a:p>
          <a:p>
            <a:pPr algn="just"/>
            <a:r>
              <a:rPr lang="fr-FR" dirty="0" smtClean="0"/>
              <a:t>Fine-</a:t>
            </a:r>
            <a:r>
              <a:rPr lang="fr-FR" dirty="0" err="1" smtClean="0"/>
              <a:t>tuning</a:t>
            </a:r>
            <a:r>
              <a:rPr lang="fr-FR" dirty="0" smtClean="0"/>
              <a:t>: </a:t>
            </a:r>
            <a:r>
              <a:rPr lang="fr-FR" dirty="0" err="1" smtClean="0"/>
              <a:t>unfreeze</a:t>
            </a:r>
            <a:r>
              <a:rPr lang="fr-FR" dirty="0" smtClean="0"/>
              <a:t> part or all base </a:t>
            </a:r>
            <a:r>
              <a:rPr lang="fr-FR" dirty="0" err="1" smtClean="0"/>
              <a:t>layers</a:t>
            </a:r>
            <a:r>
              <a:rPr lang="fr-FR" dirty="0" smtClean="0"/>
              <a:t> </a:t>
            </a:r>
            <a:r>
              <a:rPr lang="fr-FR" dirty="0" err="1" smtClean="0"/>
              <a:t>with</a:t>
            </a:r>
            <a:r>
              <a:rPr lang="fr-FR" dirty="0" smtClean="0"/>
              <a:t> a </a:t>
            </a:r>
            <a:r>
              <a:rPr lang="fr-FR" dirty="0" err="1" smtClean="0"/>
              <a:t>small</a:t>
            </a:r>
            <a:r>
              <a:rPr lang="fr-FR" dirty="0" smtClean="0"/>
              <a:t> </a:t>
            </a:r>
            <a:r>
              <a:rPr lang="fr-FR" dirty="0" err="1" smtClean="0"/>
              <a:t>learning</a:t>
            </a:r>
            <a:r>
              <a:rPr lang="fr-FR" dirty="0" smtClean="0"/>
              <a:t> rate</a:t>
            </a:r>
          </a:p>
          <a:p>
            <a:pPr lvl="1" algn="just"/>
            <a:r>
              <a:rPr lang="fr-FR" dirty="0" err="1" smtClean="0"/>
              <a:t>Generally</a:t>
            </a:r>
            <a:r>
              <a:rPr lang="fr-FR" dirty="0" smtClean="0"/>
              <a:t> lead to </a:t>
            </a:r>
            <a:r>
              <a:rPr lang="fr-FR" dirty="0" err="1" smtClean="0"/>
              <a:t>significant</a:t>
            </a:r>
            <a:r>
              <a:rPr lang="fr-FR" dirty="0" smtClean="0"/>
              <a:t> </a:t>
            </a:r>
            <a:r>
              <a:rPr lang="fr-FR" dirty="0" err="1" smtClean="0"/>
              <a:t>improvement</a:t>
            </a:r>
            <a:endParaRPr lang="fr-FR" dirty="0" smtClean="0"/>
          </a:p>
          <a:p>
            <a:pPr lvl="1" algn="just"/>
            <a:endParaRPr lang="fr-FR" dirty="0" smtClean="0"/>
          </a:p>
          <a:p>
            <a:pPr algn="just"/>
            <a:endParaRPr lang="fr-FR" dirty="0"/>
          </a:p>
          <a:p>
            <a:pPr algn="just"/>
            <a:endParaRPr lang="fr-FR" dirty="0" smtClean="0"/>
          </a:p>
          <a:p>
            <a:pPr algn="just"/>
            <a:endParaRPr lang="fr-FR" dirty="0"/>
          </a:p>
          <a:p>
            <a:pPr algn="just"/>
            <a:endParaRPr lang="fr-FR" dirty="0" smtClean="0"/>
          </a:p>
        </p:txBody>
      </p:sp>
    </p:spTree>
    <p:extLst>
      <p:ext uri="{BB962C8B-B14F-4D97-AF65-F5344CB8AC3E}">
        <p14:creationId xmlns:p14="http://schemas.microsoft.com/office/powerpoint/2010/main" val="7329351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2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dirty="0" smtClean="0"/>
              <a:t>P</a:t>
            </a:r>
            <a:r>
              <a:rPr lang="en" dirty="0" smtClean="0"/>
              <a:t>rocess (10 breeds)</a:t>
            </a:r>
            <a:endParaRPr dirty="0"/>
          </a:p>
        </p:txBody>
      </p:sp>
      <p:sp>
        <p:nvSpPr>
          <p:cNvPr id="1701" name="Google Shape;1701;p2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1702" name="Google Shape;1702;p28"/>
          <p:cNvGrpSpPr/>
          <p:nvPr/>
        </p:nvGrpSpPr>
        <p:grpSpPr>
          <a:xfrm>
            <a:off x="477963" y="1650359"/>
            <a:ext cx="2051418" cy="2588394"/>
            <a:chOff x="1083025" y="1574025"/>
            <a:chExt cx="1834900" cy="2315200"/>
          </a:xfrm>
        </p:grpSpPr>
        <p:sp>
          <p:nvSpPr>
            <p:cNvPr id="1703" name="Google Shape;1703;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smtClean="0">
                  <a:solidFill>
                    <a:schemeClr val="accent2"/>
                  </a:solidFill>
                  <a:latin typeface="Barlow"/>
                  <a:ea typeface="Barlow"/>
                  <a:cs typeface="Barlow"/>
                  <a:sym typeface="Barlow"/>
                </a:rPr>
                <a:t>S</a:t>
              </a:r>
              <a:r>
                <a:rPr lang="en" sz="1000" dirty="0" smtClean="0">
                  <a:solidFill>
                    <a:schemeClr val="accent2"/>
                  </a:solidFill>
                  <a:latin typeface="Barlow"/>
                  <a:ea typeface="Barlow"/>
                  <a:cs typeface="Barlow"/>
                  <a:sym typeface="Barlow"/>
                </a:rPr>
                <a:t>tep 1</a:t>
              </a:r>
              <a:endParaRPr sz="1000" dirty="0">
                <a:solidFill>
                  <a:schemeClr val="accent2"/>
                </a:solidFill>
                <a:latin typeface="Barlow"/>
                <a:ea typeface="Barlow"/>
                <a:cs typeface="Barlow"/>
                <a:sym typeface="Barlow"/>
              </a:endParaRPr>
            </a:p>
          </p:txBody>
        </p:sp>
        <p:sp>
          <p:nvSpPr>
            <p:cNvPr id="1704" name="Google Shape;1704;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smtClean="0">
                  <a:solidFill>
                    <a:schemeClr val="accent2"/>
                  </a:solidFill>
                  <a:latin typeface="Barlow"/>
                  <a:ea typeface="Barlow"/>
                  <a:cs typeface="Barlow"/>
                  <a:sym typeface="Barlow"/>
                </a:rPr>
                <a:t>Compare pre-trained baseline models</a:t>
              </a:r>
              <a:endParaRPr sz="1200" b="1" dirty="0">
                <a:solidFill>
                  <a:schemeClr val="accent2"/>
                </a:solidFill>
                <a:latin typeface="Barlow"/>
                <a:ea typeface="Barlow"/>
                <a:cs typeface="Barlow"/>
                <a:sym typeface="Barlow"/>
              </a:endParaRPr>
            </a:p>
          </p:txBody>
        </p:sp>
        <p:sp>
          <p:nvSpPr>
            <p:cNvPr id="1705" name="Google Shape;1705;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spcBef>
                  <a:spcPts val="0"/>
                </a:spcBef>
                <a:buNone/>
              </a:pPr>
              <a:r>
                <a:rPr lang="en" sz="1200" dirty="0" smtClean="0">
                  <a:solidFill>
                    <a:schemeClr val="accent2"/>
                  </a:solidFill>
                  <a:latin typeface="Barlow"/>
                  <a:ea typeface="Barlow"/>
                  <a:cs typeface="Barlow"/>
                  <a:sym typeface="Barlow"/>
                </a:rPr>
                <a:t>VGG16</a:t>
              </a:r>
            </a:p>
            <a:p>
              <a:pPr marL="0" lvl="0" indent="0" algn="l" rtl="0">
                <a:spcBef>
                  <a:spcPts val="0"/>
                </a:spcBef>
                <a:buNone/>
              </a:pPr>
              <a:r>
                <a:rPr lang="en" sz="1200" dirty="0" smtClean="0">
                  <a:solidFill>
                    <a:schemeClr val="accent2"/>
                  </a:solidFill>
                  <a:latin typeface="Barlow"/>
                  <a:ea typeface="Barlow"/>
                  <a:cs typeface="Barlow"/>
                  <a:sym typeface="Barlow"/>
                </a:rPr>
                <a:t>Xception</a:t>
              </a:r>
            </a:p>
            <a:p>
              <a:pPr marL="0" lvl="0" indent="0" algn="l" rtl="0">
                <a:spcBef>
                  <a:spcPts val="0"/>
                </a:spcBef>
                <a:buNone/>
              </a:pPr>
              <a:r>
                <a:rPr lang="en" sz="1200" dirty="0" smtClean="0">
                  <a:solidFill>
                    <a:schemeClr val="accent2"/>
                  </a:solidFill>
                  <a:latin typeface="Barlow"/>
                  <a:ea typeface="Barlow"/>
                  <a:cs typeface="Barlow"/>
                  <a:sym typeface="Barlow"/>
                </a:rPr>
                <a:t>I</a:t>
              </a:r>
              <a:r>
                <a:rPr lang="en-GB" sz="1200" dirty="0" smtClean="0">
                  <a:solidFill>
                    <a:schemeClr val="accent2"/>
                  </a:solidFill>
                  <a:latin typeface="Barlow"/>
                  <a:ea typeface="Barlow"/>
                  <a:cs typeface="Barlow"/>
                  <a:sym typeface="Barlow"/>
                </a:rPr>
                <a:t>n</a:t>
              </a:r>
              <a:r>
                <a:rPr lang="en" sz="1200" dirty="0" smtClean="0">
                  <a:solidFill>
                    <a:schemeClr val="accent2"/>
                  </a:solidFill>
                  <a:latin typeface="Barlow"/>
                  <a:ea typeface="Barlow"/>
                  <a:cs typeface="Barlow"/>
                  <a:sym typeface="Barlow"/>
                </a:rPr>
                <a:t>ception V3</a:t>
              </a:r>
              <a:endParaRPr sz="1200" dirty="0">
                <a:solidFill>
                  <a:schemeClr val="accent2"/>
                </a:solidFill>
                <a:latin typeface="Barlow"/>
                <a:ea typeface="Barlow"/>
                <a:cs typeface="Barlow"/>
                <a:sym typeface="Barlow"/>
              </a:endParaRPr>
            </a:p>
          </p:txBody>
        </p:sp>
        <p:cxnSp>
          <p:nvCxnSpPr>
            <p:cNvPr id="1706" name="Google Shape;1706;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07" name="Google Shape;1707;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08" name="Google Shape;1708;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28"/>
          <p:cNvGrpSpPr/>
          <p:nvPr/>
        </p:nvGrpSpPr>
        <p:grpSpPr>
          <a:xfrm>
            <a:off x="2388508" y="1650359"/>
            <a:ext cx="2051418" cy="2588394"/>
            <a:chOff x="1083025" y="1574025"/>
            <a:chExt cx="1834900" cy="2315200"/>
          </a:xfrm>
        </p:grpSpPr>
        <p:sp>
          <p:nvSpPr>
            <p:cNvPr id="1710" name="Google Shape;1710;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smtClean="0">
                  <a:solidFill>
                    <a:schemeClr val="accent2"/>
                  </a:solidFill>
                  <a:latin typeface="Barlow"/>
                  <a:ea typeface="Barlow"/>
                  <a:cs typeface="Barlow"/>
                  <a:sym typeface="Barlow"/>
                </a:rPr>
                <a:t>S</a:t>
              </a:r>
              <a:r>
                <a:rPr lang="en" sz="1000" dirty="0" smtClean="0">
                  <a:solidFill>
                    <a:schemeClr val="accent2"/>
                  </a:solidFill>
                  <a:latin typeface="Barlow"/>
                  <a:ea typeface="Barlow"/>
                  <a:cs typeface="Barlow"/>
                  <a:sym typeface="Barlow"/>
                </a:rPr>
                <a:t>tep 2</a:t>
              </a:r>
              <a:endParaRPr sz="1000" dirty="0">
                <a:solidFill>
                  <a:schemeClr val="accent2"/>
                </a:solidFill>
                <a:latin typeface="Barlow"/>
                <a:ea typeface="Barlow"/>
                <a:cs typeface="Barlow"/>
                <a:sym typeface="Barlow"/>
              </a:endParaRPr>
            </a:p>
          </p:txBody>
        </p:sp>
        <p:sp>
          <p:nvSpPr>
            <p:cNvPr id="1711" name="Google Shape;1711;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b="1" dirty="0" smtClean="0">
                  <a:solidFill>
                    <a:schemeClr val="accent2"/>
                  </a:solidFill>
                  <a:latin typeface="Barlow"/>
                  <a:ea typeface="Barlow"/>
                  <a:cs typeface="Barlow"/>
                  <a:sym typeface="Barlow"/>
                </a:rPr>
                <a:t>Hyperparameter tuning</a:t>
              </a:r>
              <a:endParaRPr sz="1200" b="1" dirty="0">
                <a:solidFill>
                  <a:schemeClr val="accent2"/>
                </a:solidFill>
                <a:latin typeface="Barlow"/>
                <a:ea typeface="Barlow"/>
                <a:cs typeface="Barlow"/>
                <a:sym typeface="Barlow"/>
              </a:endParaRPr>
            </a:p>
          </p:txBody>
        </p:sp>
        <p:sp>
          <p:nvSpPr>
            <p:cNvPr id="1712" name="Google Shape;1712;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dirty="0" smtClean="0">
                  <a:solidFill>
                    <a:schemeClr val="accent2"/>
                  </a:solidFill>
                  <a:latin typeface="Barlow"/>
                  <a:ea typeface="Barlow"/>
                  <a:cs typeface="Barlow"/>
                  <a:sym typeface="Barlow"/>
                </a:rPr>
                <a:t>Flatten vs GAP</a:t>
              </a:r>
            </a:p>
            <a:p>
              <a:pPr marL="0" lvl="0" indent="0" algn="l" rtl="0">
                <a:lnSpc>
                  <a:spcPct val="115000"/>
                </a:lnSpc>
                <a:spcBef>
                  <a:spcPts val="0"/>
                </a:spcBef>
                <a:spcAft>
                  <a:spcPts val="1600"/>
                </a:spcAft>
                <a:buNone/>
              </a:pPr>
              <a:r>
                <a:rPr lang="en" sz="1200" dirty="0" smtClean="0">
                  <a:solidFill>
                    <a:schemeClr val="accent2"/>
                  </a:solidFill>
                  <a:latin typeface="Barlow"/>
                  <a:ea typeface="Barlow"/>
                  <a:cs typeface="Barlow"/>
                  <a:sym typeface="Barlow"/>
                </a:rPr>
                <a:t>SGD vs Adam vs RMSProp</a:t>
              </a:r>
              <a:endParaRPr sz="1200" dirty="0">
                <a:solidFill>
                  <a:schemeClr val="accent2"/>
                </a:solidFill>
                <a:latin typeface="Barlow"/>
                <a:ea typeface="Barlow"/>
                <a:cs typeface="Barlow"/>
                <a:sym typeface="Barlow"/>
              </a:endParaRPr>
            </a:p>
          </p:txBody>
        </p:sp>
        <p:cxnSp>
          <p:nvCxnSpPr>
            <p:cNvPr id="1713" name="Google Shape;1713;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1714" name="Google Shape;1714;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715" name="Google Shape;1715;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709;p28"/>
          <p:cNvGrpSpPr/>
          <p:nvPr/>
        </p:nvGrpSpPr>
        <p:grpSpPr>
          <a:xfrm>
            <a:off x="4297581" y="1643396"/>
            <a:ext cx="2051418" cy="2588394"/>
            <a:chOff x="1083025" y="1574025"/>
            <a:chExt cx="1834900" cy="2315200"/>
          </a:xfrm>
        </p:grpSpPr>
        <p:sp>
          <p:nvSpPr>
            <p:cNvPr id="33" name="Google Shape;1710;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00" dirty="0" smtClean="0">
                  <a:solidFill>
                    <a:schemeClr val="accent2"/>
                  </a:solidFill>
                  <a:latin typeface="Barlow"/>
                  <a:ea typeface="Barlow"/>
                  <a:cs typeface="Barlow"/>
                  <a:sym typeface="Barlow"/>
                </a:rPr>
                <a:t>S</a:t>
              </a:r>
              <a:r>
                <a:rPr lang="en" sz="1000" dirty="0" smtClean="0">
                  <a:solidFill>
                    <a:schemeClr val="accent2"/>
                  </a:solidFill>
                  <a:latin typeface="Barlow"/>
                  <a:ea typeface="Barlow"/>
                  <a:cs typeface="Barlow"/>
                  <a:sym typeface="Barlow"/>
                </a:rPr>
                <a:t>tep 3</a:t>
              </a:r>
              <a:endParaRPr sz="1000" dirty="0">
                <a:solidFill>
                  <a:schemeClr val="accent2"/>
                </a:solidFill>
                <a:latin typeface="Barlow"/>
                <a:ea typeface="Barlow"/>
                <a:cs typeface="Barlow"/>
                <a:sym typeface="Barlow"/>
              </a:endParaRPr>
            </a:p>
          </p:txBody>
        </p:sp>
        <p:sp>
          <p:nvSpPr>
            <p:cNvPr id="34" name="Google Shape;1711;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FR" sz="1200" b="1" dirty="0" smtClean="0">
                  <a:solidFill>
                    <a:schemeClr val="accent2"/>
                  </a:solidFill>
                  <a:latin typeface="Barlow"/>
                  <a:ea typeface="Barlow"/>
                  <a:cs typeface="Barlow"/>
                  <a:sym typeface="Barlow"/>
                </a:rPr>
                <a:t>Fine-</a:t>
              </a:r>
              <a:r>
                <a:rPr lang="fr-FR" sz="1200" b="1" dirty="0" err="1" smtClean="0">
                  <a:solidFill>
                    <a:schemeClr val="accent2"/>
                  </a:solidFill>
                  <a:latin typeface="Barlow"/>
                  <a:ea typeface="Barlow"/>
                  <a:cs typeface="Barlow"/>
                  <a:sym typeface="Barlow"/>
                </a:rPr>
                <a:t>tuning</a:t>
              </a:r>
              <a:r>
                <a:rPr lang="fr-FR" sz="1200" b="1" dirty="0" smtClean="0">
                  <a:solidFill>
                    <a:schemeClr val="accent2"/>
                  </a:solidFill>
                  <a:latin typeface="Barlow"/>
                  <a:ea typeface="Barlow"/>
                  <a:cs typeface="Barlow"/>
                  <a:sym typeface="Barlow"/>
                </a:rPr>
                <a:t> best </a:t>
              </a:r>
              <a:r>
                <a:rPr lang="fr-FR" sz="1200" b="1" dirty="0" err="1" smtClean="0">
                  <a:solidFill>
                    <a:schemeClr val="accent2"/>
                  </a:solidFill>
                  <a:latin typeface="Barlow"/>
                  <a:ea typeface="Barlow"/>
                  <a:cs typeface="Barlow"/>
                  <a:sym typeface="Barlow"/>
                </a:rPr>
                <a:t>models</a:t>
              </a:r>
              <a:endParaRPr sz="1200" b="1" dirty="0">
                <a:solidFill>
                  <a:schemeClr val="accent2"/>
                </a:solidFill>
                <a:latin typeface="Barlow"/>
                <a:ea typeface="Barlow"/>
                <a:cs typeface="Barlow"/>
                <a:sym typeface="Barlow"/>
              </a:endParaRPr>
            </a:p>
          </p:txBody>
        </p:sp>
        <p:sp>
          <p:nvSpPr>
            <p:cNvPr id="35" name="Google Shape;1712;p28"/>
            <p:cNvSpPr txBox="1"/>
            <p:nvPr/>
          </p:nvSpPr>
          <p:spPr>
            <a:xfrm>
              <a:off x="1215700" y="3151825"/>
              <a:ext cx="1683002"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dirty="0" smtClean="0">
                  <a:solidFill>
                    <a:schemeClr val="accent2"/>
                  </a:solidFill>
                  <a:latin typeface="Barlow"/>
                  <a:ea typeface="Barlow"/>
                  <a:cs typeface="Barlow"/>
                  <a:sym typeface="Barlow"/>
                </a:rPr>
                <a:t>Unfreeze all base layers</a:t>
              </a:r>
            </a:p>
            <a:p>
              <a:pPr marL="0" lvl="0" indent="0" algn="l" rtl="0">
                <a:lnSpc>
                  <a:spcPct val="115000"/>
                </a:lnSpc>
                <a:spcBef>
                  <a:spcPts val="0"/>
                </a:spcBef>
                <a:spcAft>
                  <a:spcPts val="1600"/>
                </a:spcAft>
                <a:buNone/>
              </a:pPr>
              <a:r>
                <a:rPr lang="en" sz="1200" dirty="0" smtClean="0">
                  <a:solidFill>
                    <a:schemeClr val="accent2"/>
                  </a:solidFill>
                  <a:latin typeface="Barlow"/>
                  <a:ea typeface="Barlow"/>
                  <a:cs typeface="Barlow"/>
                  <a:sym typeface="Barlow"/>
                </a:rPr>
                <a:t>Small learning rate: 1e-5</a:t>
              </a:r>
              <a:endParaRPr sz="1200" dirty="0">
                <a:solidFill>
                  <a:schemeClr val="accent2"/>
                </a:solidFill>
                <a:latin typeface="Barlow"/>
                <a:ea typeface="Barlow"/>
                <a:cs typeface="Barlow"/>
                <a:sym typeface="Barlow"/>
              </a:endParaRPr>
            </a:p>
          </p:txBody>
        </p:sp>
        <p:cxnSp>
          <p:nvCxnSpPr>
            <p:cNvPr id="36" name="Google Shape;1713;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37" name="Google Shape;1714;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 name="Google Shape;1715;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09;p28"/>
          <p:cNvGrpSpPr/>
          <p:nvPr/>
        </p:nvGrpSpPr>
        <p:grpSpPr>
          <a:xfrm>
            <a:off x="6209827" y="1635962"/>
            <a:ext cx="2051418" cy="2588394"/>
            <a:chOff x="1083025" y="1574025"/>
            <a:chExt cx="1834900" cy="2315200"/>
          </a:xfrm>
        </p:grpSpPr>
        <p:sp>
          <p:nvSpPr>
            <p:cNvPr id="40" name="Google Shape;1710;p28"/>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1050" dirty="0" smtClean="0">
                  <a:solidFill>
                    <a:schemeClr val="accent2"/>
                  </a:solidFill>
                  <a:latin typeface="Barlow"/>
                  <a:ea typeface="Barlow"/>
                  <a:cs typeface="Barlow"/>
                  <a:sym typeface="Barlow"/>
                </a:rPr>
                <a:t>S</a:t>
              </a:r>
              <a:r>
                <a:rPr lang="en" sz="1050" dirty="0" smtClean="0">
                  <a:solidFill>
                    <a:schemeClr val="accent2"/>
                  </a:solidFill>
                  <a:latin typeface="Barlow"/>
                  <a:ea typeface="Barlow"/>
                  <a:cs typeface="Barlow"/>
                  <a:sym typeface="Barlow"/>
                </a:rPr>
                <a:t>tep 4</a:t>
              </a:r>
              <a:endParaRPr sz="1050" dirty="0">
                <a:solidFill>
                  <a:schemeClr val="accent2"/>
                </a:solidFill>
                <a:latin typeface="Barlow"/>
                <a:ea typeface="Barlow"/>
                <a:cs typeface="Barlow"/>
                <a:sym typeface="Barlow"/>
              </a:endParaRPr>
            </a:p>
          </p:txBody>
        </p:sp>
        <p:sp>
          <p:nvSpPr>
            <p:cNvPr id="41" name="Google Shape;1711;p28"/>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fr-FR" sz="1200" b="1" dirty="0" err="1" smtClean="0">
                  <a:solidFill>
                    <a:schemeClr val="accent2"/>
                  </a:solidFill>
                  <a:latin typeface="Barlow"/>
                  <a:ea typeface="Barlow"/>
                  <a:cs typeface="Barlow"/>
                  <a:sym typeface="Barlow"/>
                </a:rPr>
                <a:t>Generalization</a:t>
              </a:r>
              <a:r>
                <a:rPr lang="fr-FR" sz="1200" b="1" dirty="0" smtClean="0">
                  <a:solidFill>
                    <a:schemeClr val="accent2"/>
                  </a:solidFill>
                  <a:latin typeface="Barlow"/>
                  <a:ea typeface="Barlow"/>
                  <a:cs typeface="Barlow"/>
                  <a:sym typeface="Barlow"/>
                </a:rPr>
                <a:t> 120 </a:t>
              </a:r>
              <a:r>
                <a:rPr lang="fr-FR" sz="1200" b="1" dirty="0" err="1" smtClean="0">
                  <a:solidFill>
                    <a:schemeClr val="accent2"/>
                  </a:solidFill>
                  <a:latin typeface="Barlow"/>
                  <a:ea typeface="Barlow"/>
                  <a:cs typeface="Barlow"/>
                  <a:sym typeface="Barlow"/>
                </a:rPr>
                <a:t>breeds</a:t>
              </a:r>
              <a:endParaRPr sz="1200" b="1" dirty="0">
                <a:solidFill>
                  <a:schemeClr val="accent2"/>
                </a:solidFill>
                <a:latin typeface="Barlow"/>
                <a:ea typeface="Barlow"/>
                <a:cs typeface="Barlow"/>
                <a:sym typeface="Barlow"/>
              </a:endParaRPr>
            </a:p>
          </p:txBody>
        </p:sp>
        <p:sp>
          <p:nvSpPr>
            <p:cNvPr id="42" name="Google Shape;1712;p28"/>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dirty="0" smtClean="0">
                  <a:solidFill>
                    <a:schemeClr val="accent2"/>
                  </a:solidFill>
                  <a:latin typeface="Barlow"/>
                  <a:ea typeface="Barlow"/>
                  <a:cs typeface="Barlow"/>
                  <a:sym typeface="Barlow"/>
                </a:rPr>
                <a:t>Select best model and hyperparameters and run on 120 class</a:t>
              </a:r>
              <a:endParaRPr sz="1200" dirty="0">
                <a:solidFill>
                  <a:schemeClr val="accent2"/>
                </a:solidFill>
                <a:latin typeface="Barlow"/>
                <a:ea typeface="Barlow"/>
                <a:cs typeface="Barlow"/>
                <a:sym typeface="Barlow"/>
              </a:endParaRPr>
            </a:p>
          </p:txBody>
        </p:sp>
        <p:cxnSp>
          <p:nvCxnSpPr>
            <p:cNvPr id="43" name="Google Shape;1713;p28"/>
            <p:cNvCxnSpPr/>
            <p:nvPr/>
          </p:nvCxnSpPr>
          <p:spPr>
            <a:xfrm>
              <a:off x="2180202" y="1695421"/>
              <a:ext cx="718500" cy="741900"/>
            </a:xfrm>
            <a:prstGeom prst="straightConnector1">
              <a:avLst/>
            </a:prstGeom>
            <a:noFill/>
            <a:ln w="9525" cap="flat" cmpd="sng">
              <a:solidFill>
                <a:schemeClr val="accent1"/>
              </a:solidFill>
              <a:prstDash val="solid"/>
              <a:round/>
              <a:headEnd type="none" w="sm" len="sm"/>
              <a:tailEnd type="none" w="sm" len="sm"/>
            </a:ln>
          </p:spPr>
        </p:cxnSp>
        <p:sp>
          <p:nvSpPr>
            <p:cNvPr id="44" name="Google Shape;1714;p28"/>
            <p:cNvSpPr/>
            <p:nvPr/>
          </p:nvSpPr>
          <p:spPr>
            <a:xfrm flipH="1">
              <a:off x="1083025" y="2306625"/>
              <a:ext cx="1834800" cy="143400"/>
            </a:xfrm>
            <a:prstGeom prst="parallelogram">
              <a:avLst>
                <a:gd name="adj" fmla="val 969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 name="Google Shape;1715;p28"/>
            <p:cNvSpPr/>
            <p:nvPr/>
          </p:nvSpPr>
          <p:spPr>
            <a:xfrm>
              <a:off x="1083125" y="2460449"/>
              <a:ext cx="1834800" cy="143400"/>
            </a:xfrm>
            <a:prstGeom prst="parallelogram">
              <a:avLst>
                <a:gd name="adj" fmla="val 969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25609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8686800" cy="613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Model comparison</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graphicFrame>
        <p:nvGraphicFramePr>
          <p:cNvPr id="6" name="Table 5"/>
          <p:cNvGraphicFramePr>
            <a:graphicFrameLocks noGrp="1"/>
          </p:cNvGraphicFramePr>
          <p:nvPr>
            <p:extLst>
              <p:ext uri="{D42A27DB-BD31-4B8C-83A1-F6EECF244321}">
                <p14:modId xmlns:p14="http://schemas.microsoft.com/office/powerpoint/2010/main" val="1961249538"/>
              </p:ext>
            </p:extLst>
          </p:nvPr>
        </p:nvGraphicFramePr>
        <p:xfrm>
          <a:off x="457200" y="1668135"/>
          <a:ext cx="7032704" cy="1112520"/>
        </p:xfrm>
        <a:graphic>
          <a:graphicData uri="http://schemas.openxmlformats.org/drawingml/2006/table">
            <a:tbl>
              <a:tblPr firstRow="1" bandRow="1">
                <a:tableStyleId>{3C2FFA5D-87B4-456A-9821-1D502468CF0F}</a:tableStyleId>
              </a:tblPr>
              <a:tblGrid>
                <a:gridCol w="1758176">
                  <a:extLst>
                    <a:ext uri="{9D8B030D-6E8A-4147-A177-3AD203B41FA5}">
                      <a16:colId xmlns:a16="http://schemas.microsoft.com/office/drawing/2014/main" val="3601958231"/>
                    </a:ext>
                  </a:extLst>
                </a:gridCol>
                <a:gridCol w="1758176">
                  <a:extLst>
                    <a:ext uri="{9D8B030D-6E8A-4147-A177-3AD203B41FA5}">
                      <a16:colId xmlns:a16="http://schemas.microsoft.com/office/drawing/2014/main" val="1796715272"/>
                    </a:ext>
                  </a:extLst>
                </a:gridCol>
                <a:gridCol w="1758176">
                  <a:extLst>
                    <a:ext uri="{9D8B030D-6E8A-4147-A177-3AD203B41FA5}">
                      <a16:colId xmlns:a16="http://schemas.microsoft.com/office/drawing/2014/main" val="473133409"/>
                    </a:ext>
                  </a:extLst>
                </a:gridCol>
                <a:gridCol w="1758176">
                  <a:extLst>
                    <a:ext uri="{9D8B030D-6E8A-4147-A177-3AD203B41FA5}">
                      <a16:colId xmlns:a16="http://schemas.microsoft.com/office/drawing/2014/main" val="602603245"/>
                    </a:ext>
                  </a:extLst>
                </a:gridCol>
              </a:tblGrid>
              <a:tr h="370840">
                <a:tc>
                  <a:txBody>
                    <a:bodyPr/>
                    <a:lstStyle/>
                    <a:p>
                      <a:pPr algn="ctr"/>
                      <a:r>
                        <a:rPr lang="fr-FR" dirty="0" smtClean="0"/>
                        <a:t>Model</a:t>
                      </a:r>
                      <a:endParaRPr lang="en-GB" dirty="0"/>
                    </a:p>
                  </a:txBody>
                  <a:tcPr/>
                </a:tc>
                <a:tc>
                  <a:txBody>
                    <a:bodyPr/>
                    <a:lstStyle/>
                    <a:p>
                      <a:pPr algn="ctr"/>
                      <a:r>
                        <a:rPr lang="fr-FR" dirty="0" err="1" smtClean="0"/>
                        <a:t>Xception</a:t>
                      </a:r>
                      <a:endParaRPr lang="en-GB" dirty="0"/>
                    </a:p>
                  </a:txBody>
                  <a:tcPr/>
                </a:tc>
                <a:tc>
                  <a:txBody>
                    <a:bodyPr/>
                    <a:lstStyle/>
                    <a:p>
                      <a:pPr algn="ctr"/>
                      <a:r>
                        <a:rPr lang="fr-FR" dirty="0" smtClean="0"/>
                        <a:t>VGG16</a:t>
                      </a:r>
                      <a:endParaRPr lang="en-GB" dirty="0"/>
                    </a:p>
                  </a:txBody>
                  <a:tcPr/>
                </a:tc>
                <a:tc>
                  <a:txBody>
                    <a:bodyPr/>
                    <a:lstStyle/>
                    <a:p>
                      <a:pPr algn="ctr"/>
                      <a:r>
                        <a:rPr lang="fr-FR" dirty="0" err="1" smtClean="0"/>
                        <a:t>Inception</a:t>
                      </a:r>
                      <a:r>
                        <a:rPr lang="fr-FR" dirty="0" smtClean="0"/>
                        <a:t> V3</a:t>
                      </a:r>
                      <a:endParaRPr lang="en-GB" dirty="0"/>
                    </a:p>
                  </a:txBody>
                  <a:tcPr/>
                </a:tc>
                <a:extLst>
                  <a:ext uri="{0D108BD9-81ED-4DB2-BD59-A6C34878D82A}">
                    <a16:rowId xmlns:a16="http://schemas.microsoft.com/office/drawing/2014/main" val="3796501544"/>
                  </a:ext>
                </a:extLst>
              </a:tr>
              <a:tr h="370840">
                <a:tc>
                  <a:txBody>
                    <a:bodyPr/>
                    <a:lstStyle/>
                    <a:p>
                      <a:r>
                        <a:rPr lang="fr-FR" dirty="0" err="1" smtClean="0"/>
                        <a:t>Accuracy</a:t>
                      </a:r>
                      <a:endParaRPr lang="en-GB" dirty="0"/>
                    </a:p>
                  </a:txBody>
                  <a:tcPr/>
                </a:tc>
                <a:tc>
                  <a:txBody>
                    <a:bodyPr/>
                    <a:lstStyle/>
                    <a:p>
                      <a:pPr algn="ctr"/>
                      <a:r>
                        <a:rPr lang="fr-FR" dirty="0" smtClean="0"/>
                        <a:t>0.93</a:t>
                      </a:r>
                      <a:endParaRPr lang="en-GB" dirty="0"/>
                    </a:p>
                  </a:txBody>
                  <a:tcPr/>
                </a:tc>
                <a:tc>
                  <a:txBody>
                    <a:bodyPr/>
                    <a:lstStyle/>
                    <a:p>
                      <a:pPr algn="ctr"/>
                      <a:r>
                        <a:rPr lang="fr-FR" dirty="0" smtClean="0"/>
                        <a:t>0.56</a:t>
                      </a:r>
                      <a:endParaRPr lang="en-GB" dirty="0"/>
                    </a:p>
                  </a:txBody>
                  <a:tcPr/>
                </a:tc>
                <a:tc>
                  <a:txBody>
                    <a:bodyPr/>
                    <a:lstStyle/>
                    <a:p>
                      <a:pPr algn="ctr"/>
                      <a:r>
                        <a:rPr lang="fr-FR" dirty="0" smtClean="0"/>
                        <a:t>0.94</a:t>
                      </a:r>
                      <a:endParaRPr lang="en-GB" dirty="0"/>
                    </a:p>
                  </a:txBody>
                  <a:tcPr/>
                </a:tc>
                <a:extLst>
                  <a:ext uri="{0D108BD9-81ED-4DB2-BD59-A6C34878D82A}">
                    <a16:rowId xmlns:a16="http://schemas.microsoft.com/office/drawing/2014/main" val="1281810364"/>
                  </a:ext>
                </a:extLst>
              </a:tr>
              <a:tr h="370840">
                <a:tc>
                  <a:txBody>
                    <a:bodyPr/>
                    <a:lstStyle/>
                    <a:p>
                      <a:r>
                        <a:rPr lang="fr-FR" dirty="0" err="1" smtClean="0"/>
                        <a:t>Loss</a:t>
                      </a:r>
                      <a:endParaRPr lang="en-GB" dirty="0"/>
                    </a:p>
                  </a:txBody>
                  <a:tcPr/>
                </a:tc>
                <a:tc>
                  <a:txBody>
                    <a:bodyPr/>
                    <a:lstStyle/>
                    <a:p>
                      <a:pPr algn="ctr"/>
                      <a:r>
                        <a:rPr lang="fr-FR" dirty="0" smtClean="0"/>
                        <a:t>0.90</a:t>
                      </a:r>
                      <a:endParaRPr lang="en-GB" dirty="0"/>
                    </a:p>
                  </a:txBody>
                  <a:tcPr/>
                </a:tc>
                <a:tc>
                  <a:txBody>
                    <a:bodyPr/>
                    <a:lstStyle/>
                    <a:p>
                      <a:pPr algn="ctr"/>
                      <a:r>
                        <a:rPr lang="fr-FR" dirty="0" smtClean="0"/>
                        <a:t>1.63</a:t>
                      </a:r>
                      <a:endParaRPr lang="en-GB" dirty="0"/>
                    </a:p>
                  </a:txBody>
                  <a:tcPr/>
                </a:tc>
                <a:tc>
                  <a:txBody>
                    <a:bodyPr/>
                    <a:lstStyle/>
                    <a:p>
                      <a:pPr algn="ctr"/>
                      <a:r>
                        <a:rPr lang="fr-FR" dirty="0" smtClean="0"/>
                        <a:t>1.26</a:t>
                      </a:r>
                      <a:endParaRPr lang="en-GB" dirty="0"/>
                    </a:p>
                  </a:txBody>
                  <a:tcPr/>
                </a:tc>
                <a:extLst>
                  <a:ext uri="{0D108BD9-81ED-4DB2-BD59-A6C34878D82A}">
                    <a16:rowId xmlns:a16="http://schemas.microsoft.com/office/drawing/2014/main" val="3448726345"/>
                  </a:ext>
                </a:extLst>
              </a:tr>
            </a:tbl>
          </a:graphicData>
        </a:graphic>
      </p:graphicFrame>
      <p:sp>
        <p:nvSpPr>
          <p:cNvPr id="7" name="Text Placeholder 2"/>
          <p:cNvSpPr>
            <a:spLocks noGrp="1"/>
          </p:cNvSpPr>
          <p:nvPr>
            <p:ph type="body" idx="1"/>
          </p:nvPr>
        </p:nvSpPr>
        <p:spPr>
          <a:xfrm>
            <a:off x="457198" y="3228364"/>
            <a:ext cx="8191825" cy="1700475"/>
          </a:xfrm>
        </p:spPr>
        <p:txBody>
          <a:bodyPr/>
          <a:lstStyle/>
          <a:p>
            <a:pPr algn="just"/>
            <a:r>
              <a:rPr lang="fr-FR" dirty="0" err="1" smtClean="0"/>
              <a:t>Significant</a:t>
            </a:r>
            <a:r>
              <a:rPr lang="fr-FR" dirty="0" smtClean="0"/>
              <a:t> </a:t>
            </a:r>
            <a:r>
              <a:rPr lang="fr-FR" dirty="0" err="1" smtClean="0"/>
              <a:t>improvement</a:t>
            </a:r>
            <a:r>
              <a:rPr lang="fr-FR" dirty="0" smtClean="0"/>
              <a:t> for all </a:t>
            </a:r>
            <a:r>
              <a:rPr lang="fr-FR" dirty="0" err="1" smtClean="0"/>
              <a:t>models</a:t>
            </a:r>
            <a:r>
              <a:rPr lang="fr-FR" dirty="0" smtClean="0"/>
              <a:t> compare to CNN </a:t>
            </a:r>
            <a:r>
              <a:rPr lang="fr-FR" dirty="0" err="1" smtClean="0"/>
              <a:t>from</a:t>
            </a:r>
            <a:r>
              <a:rPr lang="fr-FR" dirty="0" smtClean="0"/>
              <a:t> scratch</a:t>
            </a:r>
          </a:p>
          <a:p>
            <a:pPr algn="just"/>
            <a:r>
              <a:rPr lang="fr-FR" dirty="0" smtClean="0"/>
              <a:t>VGG16 </a:t>
            </a:r>
            <a:r>
              <a:rPr lang="fr-FR" dirty="0" err="1" smtClean="0"/>
              <a:t>less</a:t>
            </a:r>
            <a:r>
              <a:rPr lang="fr-FR" dirty="0" smtClean="0"/>
              <a:t> </a:t>
            </a:r>
            <a:r>
              <a:rPr lang="fr-FR" dirty="0" err="1" smtClean="0"/>
              <a:t>performing</a:t>
            </a:r>
            <a:r>
              <a:rPr lang="fr-FR" dirty="0" smtClean="0"/>
              <a:t> </a:t>
            </a:r>
            <a:r>
              <a:rPr lang="fr-FR" dirty="0" err="1" smtClean="0"/>
              <a:t>pre-trained</a:t>
            </a:r>
            <a:r>
              <a:rPr lang="fr-FR" dirty="0" smtClean="0"/>
              <a:t> </a:t>
            </a:r>
            <a:r>
              <a:rPr lang="fr-FR" dirty="0" err="1" smtClean="0"/>
              <a:t>models</a:t>
            </a:r>
            <a:endParaRPr lang="fr-FR" dirty="0" smtClean="0"/>
          </a:p>
          <a:p>
            <a:pPr algn="just"/>
            <a:r>
              <a:rPr lang="fr-FR" dirty="0" err="1" smtClean="0"/>
              <a:t>Xception</a:t>
            </a:r>
            <a:r>
              <a:rPr lang="fr-FR" dirty="0" smtClean="0"/>
              <a:t> and Inception_V3 are </a:t>
            </a:r>
            <a:r>
              <a:rPr lang="fr-FR" dirty="0" err="1" smtClean="0"/>
              <a:t>performing</a:t>
            </a:r>
            <a:r>
              <a:rPr lang="fr-FR" dirty="0" smtClean="0"/>
              <a:t> </a:t>
            </a:r>
            <a:r>
              <a:rPr lang="fr-FR" dirty="0" err="1" smtClean="0"/>
              <a:t>well</a:t>
            </a:r>
            <a:r>
              <a:rPr lang="fr-FR" dirty="0" smtClean="0"/>
              <a:t>:</a:t>
            </a:r>
          </a:p>
          <a:p>
            <a:pPr lvl="1" algn="just"/>
            <a:r>
              <a:rPr lang="fr-FR" b="1" dirty="0" err="1" smtClean="0"/>
              <a:t>Keep</a:t>
            </a:r>
            <a:r>
              <a:rPr lang="fr-FR" b="1" dirty="0" smtClean="0"/>
              <a:t> </a:t>
            </a:r>
            <a:r>
              <a:rPr lang="fr-FR" b="1" dirty="0" err="1" smtClean="0"/>
              <a:t>these</a:t>
            </a:r>
            <a:r>
              <a:rPr lang="fr-FR" b="1" dirty="0" smtClean="0"/>
              <a:t> 2 </a:t>
            </a:r>
            <a:r>
              <a:rPr lang="fr-FR" b="1" dirty="0" err="1" smtClean="0"/>
              <a:t>models</a:t>
            </a:r>
            <a:r>
              <a:rPr lang="fr-FR" b="1" dirty="0" smtClean="0"/>
              <a:t> </a:t>
            </a:r>
            <a:r>
              <a:rPr lang="fr-FR" b="1" dirty="0" err="1" smtClean="0"/>
              <a:t>from</a:t>
            </a:r>
            <a:r>
              <a:rPr lang="fr-FR" b="1" dirty="0" smtClean="0"/>
              <a:t> </a:t>
            </a:r>
            <a:r>
              <a:rPr lang="fr-FR" b="1" dirty="0" err="1" smtClean="0"/>
              <a:t>now</a:t>
            </a:r>
            <a:r>
              <a:rPr lang="fr-FR" b="1" dirty="0" smtClean="0"/>
              <a:t> on</a:t>
            </a:r>
            <a:endParaRPr lang="fr-FR" b="1" dirty="0"/>
          </a:p>
          <a:p>
            <a:pPr algn="just"/>
            <a:endParaRPr lang="fr-FR" dirty="0" smtClean="0"/>
          </a:p>
          <a:p>
            <a:pPr algn="just"/>
            <a:endParaRPr lang="fr-FR" dirty="0"/>
          </a:p>
          <a:p>
            <a:pPr algn="just"/>
            <a:endParaRPr lang="fr-FR" dirty="0" smtClean="0"/>
          </a:p>
        </p:txBody>
      </p:sp>
    </p:spTree>
    <p:extLst>
      <p:ext uri="{BB962C8B-B14F-4D97-AF65-F5344CB8AC3E}">
        <p14:creationId xmlns:p14="http://schemas.microsoft.com/office/powerpoint/2010/main" val="17002352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8686800" cy="613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Flatten vs GAP</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graphicFrame>
        <p:nvGraphicFramePr>
          <p:cNvPr id="6" name="Table 5"/>
          <p:cNvGraphicFramePr>
            <a:graphicFrameLocks noGrp="1"/>
          </p:cNvGraphicFramePr>
          <p:nvPr>
            <p:extLst>
              <p:ext uri="{D42A27DB-BD31-4B8C-83A1-F6EECF244321}">
                <p14:modId xmlns:p14="http://schemas.microsoft.com/office/powerpoint/2010/main" val="2528192350"/>
              </p:ext>
            </p:extLst>
          </p:nvPr>
        </p:nvGraphicFramePr>
        <p:xfrm>
          <a:off x="457200" y="1668135"/>
          <a:ext cx="5274528" cy="1112520"/>
        </p:xfrm>
        <a:graphic>
          <a:graphicData uri="http://schemas.openxmlformats.org/drawingml/2006/table">
            <a:tbl>
              <a:tblPr firstRow="1" bandRow="1">
                <a:tableStyleId>{3C2FFA5D-87B4-456A-9821-1D502468CF0F}</a:tableStyleId>
              </a:tblPr>
              <a:tblGrid>
                <a:gridCol w="1758176">
                  <a:extLst>
                    <a:ext uri="{9D8B030D-6E8A-4147-A177-3AD203B41FA5}">
                      <a16:colId xmlns:a16="http://schemas.microsoft.com/office/drawing/2014/main" val="3601958231"/>
                    </a:ext>
                  </a:extLst>
                </a:gridCol>
                <a:gridCol w="1758176">
                  <a:extLst>
                    <a:ext uri="{9D8B030D-6E8A-4147-A177-3AD203B41FA5}">
                      <a16:colId xmlns:a16="http://schemas.microsoft.com/office/drawing/2014/main" val="1796715272"/>
                    </a:ext>
                  </a:extLst>
                </a:gridCol>
                <a:gridCol w="1758176">
                  <a:extLst>
                    <a:ext uri="{9D8B030D-6E8A-4147-A177-3AD203B41FA5}">
                      <a16:colId xmlns:a16="http://schemas.microsoft.com/office/drawing/2014/main" val="473133409"/>
                    </a:ext>
                  </a:extLst>
                </a:gridCol>
              </a:tblGrid>
              <a:tr h="370840">
                <a:tc>
                  <a:txBody>
                    <a:bodyPr/>
                    <a:lstStyle/>
                    <a:p>
                      <a:pPr algn="ctr"/>
                      <a:r>
                        <a:rPr lang="fr-FR" dirty="0" err="1" smtClean="0"/>
                        <a:t>Xception</a:t>
                      </a:r>
                      <a:endParaRPr lang="en-GB" dirty="0"/>
                    </a:p>
                  </a:txBody>
                  <a:tcPr/>
                </a:tc>
                <a:tc>
                  <a:txBody>
                    <a:bodyPr/>
                    <a:lstStyle/>
                    <a:p>
                      <a:pPr algn="ctr"/>
                      <a:r>
                        <a:rPr lang="fr-FR" dirty="0" err="1" smtClean="0"/>
                        <a:t>Flatten</a:t>
                      </a:r>
                      <a:r>
                        <a:rPr lang="fr-FR" dirty="0" smtClean="0"/>
                        <a:t> (</a:t>
                      </a:r>
                      <a:r>
                        <a:rPr lang="fr-FR" dirty="0" err="1" smtClean="0"/>
                        <a:t>baseline</a:t>
                      </a:r>
                      <a:r>
                        <a:rPr lang="fr-FR" dirty="0" smtClean="0"/>
                        <a:t>)</a:t>
                      </a:r>
                      <a:endParaRPr lang="en-GB" dirty="0"/>
                    </a:p>
                  </a:txBody>
                  <a:tcPr/>
                </a:tc>
                <a:tc>
                  <a:txBody>
                    <a:bodyPr/>
                    <a:lstStyle/>
                    <a:p>
                      <a:pPr algn="ctr"/>
                      <a:r>
                        <a:rPr lang="fr-FR" dirty="0" err="1" smtClean="0"/>
                        <a:t>With</a:t>
                      </a:r>
                      <a:r>
                        <a:rPr lang="fr-FR" baseline="0" dirty="0" smtClean="0"/>
                        <a:t> GAP</a:t>
                      </a:r>
                      <a:endParaRPr lang="en-GB" dirty="0"/>
                    </a:p>
                  </a:txBody>
                  <a:tcPr/>
                </a:tc>
                <a:extLst>
                  <a:ext uri="{0D108BD9-81ED-4DB2-BD59-A6C34878D82A}">
                    <a16:rowId xmlns:a16="http://schemas.microsoft.com/office/drawing/2014/main" val="3796501544"/>
                  </a:ext>
                </a:extLst>
              </a:tr>
              <a:tr h="370840">
                <a:tc>
                  <a:txBody>
                    <a:bodyPr/>
                    <a:lstStyle/>
                    <a:p>
                      <a:r>
                        <a:rPr lang="fr-FR" dirty="0" err="1" smtClean="0"/>
                        <a:t>Accuracy</a:t>
                      </a:r>
                      <a:endParaRPr lang="en-GB" dirty="0"/>
                    </a:p>
                  </a:txBody>
                  <a:tcPr/>
                </a:tc>
                <a:tc>
                  <a:txBody>
                    <a:bodyPr/>
                    <a:lstStyle/>
                    <a:p>
                      <a:pPr algn="ctr"/>
                      <a:r>
                        <a:rPr lang="fr-FR" dirty="0" smtClean="0"/>
                        <a:t>0.93</a:t>
                      </a:r>
                      <a:endParaRPr lang="en-GB" dirty="0"/>
                    </a:p>
                  </a:txBody>
                  <a:tcPr/>
                </a:tc>
                <a:tc>
                  <a:txBody>
                    <a:bodyPr/>
                    <a:lstStyle/>
                    <a:p>
                      <a:pPr algn="ctr"/>
                      <a:r>
                        <a:rPr lang="fr-FR" dirty="0" smtClean="0"/>
                        <a:t>0.98</a:t>
                      </a:r>
                      <a:endParaRPr lang="en-GB" dirty="0"/>
                    </a:p>
                  </a:txBody>
                  <a:tcPr/>
                </a:tc>
                <a:extLst>
                  <a:ext uri="{0D108BD9-81ED-4DB2-BD59-A6C34878D82A}">
                    <a16:rowId xmlns:a16="http://schemas.microsoft.com/office/drawing/2014/main" val="1281810364"/>
                  </a:ext>
                </a:extLst>
              </a:tr>
              <a:tr h="370840">
                <a:tc>
                  <a:txBody>
                    <a:bodyPr/>
                    <a:lstStyle/>
                    <a:p>
                      <a:r>
                        <a:rPr lang="fr-FR" dirty="0" err="1" smtClean="0"/>
                        <a:t>Loss</a:t>
                      </a:r>
                      <a:endParaRPr lang="en-GB" dirty="0"/>
                    </a:p>
                  </a:txBody>
                  <a:tcPr/>
                </a:tc>
                <a:tc>
                  <a:txBody>
                    <a:bodyPr/>
                    <a:lstStyle/>
                    <a:p>
                      <a:pPr algn="ctr"/>
                      <a:r>
                        <a:rPr lang="fr-FR" dirty="0" smtClean="0"/>
                        <a:t>0.90</a:t>
                      </a:r>
                      <a:endParaRPr lang="en-GB" dirty="0"/>
                    </a:p>
                  </a:txBody>
                  <a:tcPr/>
                </a:tc>
                <a:tc>
                  <a:txBody>
                    <a:bodyPr/>
                    <a:lstStyle/>
                    <a:p>
                      <a:pPr algn="ctr"/>
                      <a:r>
                        <a:rPr lang="fr-FR" dirty="0" smtClean="0"/>
                        <a:t>0.68</a:t>
                      </a:r>
                      <a:endParaRPr lang="en-GB" dirty="0"/>
                    </a:p>
                  </a:txBody>
                  <a:tcPr/>
                </a:tc>
                <a:extLst>
                  <a:ext uri="{0D108BD9-81ED-4DB2-BD59-A6C34878D82A}">
                    <a16:rowId xmlns:a16="http://schemas.microsoft.com/office/drawing/2014/main" val="3448726345"/>
                  </a:ext>
                </a:extLst>
              </a:tr>
            </a:tbl>
          </a:graphicData>
        </a:graphic>
      </p:graphicFrame>
      <p:sp>
        <p:nvSpPr>
          <p:cNvPr id="7" name="Text Placeholder 2"/>
          <p:cNvSpPr>
            <a:spLocks noGrp="1"/>
          </p:cNvSpPr>
          <p:nvPr>
            <p:ph type="body" idx="1"/>
          </p:nvPr>
        </p:nvSpPr>
        <p:spPr>
          <a:xfrm>
            <a:off x="457198" y="3228364"/>
            <a:ext cx="8191825" cy="1700475"/>
          </a:xfrm>
        </p:spPr>
        <p:txBody>
          <a:bodyPr/>
          <a:lstStyle/>
          <a:p>
            <a:pPr algn="just"/>
            <a:r>
              <a:rPr lang="fr-FR" dirty="0" smtClean="0"/>
              <a:t>Global </a:t>
            </a:r>
            <a:r>
              <a:rPr lang="fr-FR" dirty="0" err="1" smtClean="0"/>
              <a:t>Average</a:t>
            </a:r>
            <a:r>
              <a:rPr lang="fr-FR" dirty="0" smtClean="0"/>
              <a:t> </a:t>
            </a:r>
            <a:r>
              <a:rPr lang="fr-FR" dirty="0" err="1" smtClean="0"/>
              <a:t>Pooling</a:t>
            </a:r>
            <a:r>
              <a:rPr lang="fr-FR" dirty="0" smtClean="0"/>
              <a:t> </a:t>
            </a:r>
            <a:r>
              <a:rPr lang="fr-FR" dirty="0" err="1" smtClean="0"/>
              <a:t>gives</a:t>
            </a:r>
            <a:r>
              <a:rPr lang="fr-FR" dirty="0" smtClean="0"/>
              <a:t> </a:t>
            </a:r>
            <a:r>
              <a:rPr lang="fr-FR" dirty="0" err="1" smtClean="0"/>
              <a:t>better</a:t>
            </a:r>
            <a:r>
              <a:rPr lang="fr-FR" dirty="0" smtClean="0"/>
              <a:t> </a:t>
            </a:r>
            <a:r>
              <a:rPr lang="fr-FR" dirty="0" err="1" smtClean="0"/>
              <a:t>results</a:t>
            </a:r>
            <a:r>
              <a:rPr lang="fr-FR" dirty="0" smtClean="0"/>
              <a:t> </a:t>
            </a:r>
            <a:r>
              <a:rPr lang="fr-FR" dirty="0" err="1" smtClean="0"/>
              <a:t>than</a:t>
            </a:r>
            <a:r>
              <a:rPr lang="fr-FR" dirty="0" smtClean="0"/>
              <a:t> </a:t>
            </a:r>
            <a:r>
              <a:rPr lang="fr-FR" dirty="0" err="1" smtClean="0"/>
              <a:t>Flatten</a:t>
            </a:r>
            <a:endParaRPr lang="fr-FR" dirty="0" smtClean="0"/>
          </a:p>
          <a:p>
            <a:pPr lvl="1" algn="just"/>
            <a:r>
              <a:rPr lang="fr-FR" b="1" dirty="0" smtClean="0"/>
              <a:t>Use GAP </a:t>
            </a:r>
            <a:r>
              <a:rPr lang="fr-FR" b="1" dirty="0" err="1" smtClean="0"/>
              <a:t>from</a:t>
            </a:r>
            <a:r>
              <a:rPr lang="fr-FR" b="1" dirty="0" smtClean="0"/>
              <a:t> </a:t>
            </a:r>
            <a:r>
              <a:rPr lang="fr-FR" b="1" dirty="0" err="1" smtClean="0"/>
              <a:t>now</a:t>
            </a:r>
            <a:r>
              <a:rPr lang="fr-FR" b="1" dirty="0" smtClean="0"/>
              <a:t> on</a:t>
            </a:r>
            <a:endParaRPr lang="fr-FR" b="1" dirty="0"/>
          </a:p>
          <a:p>
            <a:pPr algn="just"/>
            <a:endParaRPr lang="fr-FR" dirty="0" smtClean="0"/>
          </a:p>
          <a:p>
            <a:pPr algn="just"/>
            <a:endParaRPr lang="fr-FR" dirty="0"/>
          </a:p>
          <a:p>
            <a:pPr algn="just"/>
            <a:endParaRPr lang="fr-FR" dirty="0" smtClean="0"/>
          </a:p>
        </p:txBody>
      </p:sp>
    </p:spTree>
    <p:extLst>
      <p:ext uri="{BB962C8B-B14F-4D97-AF65-F5344CB8AC3E}">
        <p14:creationId xmlns:p14="http://schemas.microsoft.com/office/powerpoint/2010/main" val="29496083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8686800" cy="613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Optimizers</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graphicFrame>
        <p:nvGraphicFramePr>
          <p:cNvPr id="6" name="Table 5"/>
          <p:cNvGraphicFramePr>
            <a:graphicFrameLocks noGrp="1"/>
          </p:cNvGraphicFramePr>
          <p:nvPr>
            <p:extLst>
              <p:ext uri="{D42A27DB-BD31-4B8C-83A1-F6EECF244321}">
                <p14:modId xmlns:p14="http://schemas.microsoft.com/office/powerpoint/2010/main" val="745594340"/>
              </p:ext>
            </p:extLst>
          </p:nvPr>
        </p:nvGraphicFramePr>
        <p:xfrm>
          <a:off x="457196" y="1450785"/>
          <a:ext cx="6791096" cy="1417320"/>
        </p:xfrm>
        <a:graphic>
          <a:graphicData uri="http://schemas.openxmlformats.org/drawingml/2006/table">
            <a:tbl>
              <a:tblPr firstRow="1" bandRow="1">
                <a:tableStyleId>{3C2FFA5D-87B4-456A-9821-1D502468CF0F}</a:tableStyleId>
              </a:tblPr>
              <a:tblGrid>
                <a:gridCol w="1697774">
                  <a:extLst>
                    <a:ext uri="{9D8B030D-6E8A-4147-A177-3AD203B41FA5}">
                      <a16:colId xmlns:a16="http://schemas.microsoft.com/office/drawing/2014/main" val="3601958231"/>
                    </a:ext>
                  </a:extLst>
                </a:gridCol>
                <a:gridCol w="1697774">
                  <a:extLst>
                    <a:ext uri="{9D8B030D-6E8A-4147-A177-3AD203B41FA5}">
                      <a16:colId xmlns:a16="http://schemas.microsoft.com/office/drawing/2014/main" val="1796715272"/>
                    </a:ext>
                  </a:extLst>
                </a:gridCol>
                <a:gridCol w="1697774">
                  <a:extLst>
                    <a:ext uri="{9D8B030D-6E8A-4147-A177-3AD203B41FA5}">
                      <a16:colId xmlns:a16="http://schemas.microsoft.com/office/drawing/2014/main" val="602603245"/>
                    </a:ext>
                  </a:extLst>
                </a:gridCol>
                <a:gridCol w="1697774">
                  <a:extLst>
                    <a:ext uri="{9D8B030D-6E8A-4147-A177-3AD203B41FA5}">
                      <a16:colId xmlns:a16="http://schemas.microsoft.com/office/drawing/2014/main" val="2664579221"/>
                    </a:ext>
                  </a:extLst>
                </a:gridCol>
              </a:tblGrid>
              <a:tr h="0">
                <a:tc>
                  <a:txBody>
                    <a:bodyPr/>
                    <a:lstStyle/>
                    <a:p>
                      <a:pPr algn="ctr"/>
                      <a:r>
                        <a:rPr lang="fr-FR" dirty="0" err="1" smtClean="0"/>
                        <a:t>Xception</a:t>
                      </a:r>
                      <a:endParaRPr lang="en-GB" dirty="0"/>
                    </a:p>
                  </a:txBody>
                  <a:tcPr/>
                </a:tc>
                <a:tc>
                  <a:txBody>
                    <a:bodyPr/>
                    <a:lstStyle/>
                    <a:p>
                      <a:pPr algn="ctr"/>
                      <a:r>
                        <a:rPr lang="fr-FR" dirty="0" smtClean="0"/>
                        <a:t>SGD</a:t>
                      </a:r>
                      <a:endParaRPr lang="en-GB" dirty="0"/>
                    </a:p>
                  </a:txBody>
                  <a:tcPr/>
                </a:tc>
                <a:tc>
                  <a:txBody>
                    <a:bodyPr/>
                    <a:lstStyle/>
                    <a:p>
                      <a:pPr algn="ctr"/>
                      <a:r>
                        <a:rPr lang="fr-FR" dirty="0" smtClean="0"/>
                        <a:t>Adam</a:t>
                      </a:r>
                      <a:endParaRPr lang="en-GB" dirty="0"/>
                    </a:p>
                  </a:txBody>
                  <a:tcPr/>
                </a:tc>
                <a:tc>
                  <a:txBody>
                    <a:bodyPr/>
                    <a:lstStyle/>
                    <a:p>
                      <a:pPr algn="ctr"/>
                      <a:r>
                        <a:rPr lang="fr-FR" dirty="0" err="1" smtClean="0"/>
                        <a:t>RMSProp</a:t>
                      </a:r>
                      <a:endParaRPr lang="en-GB" dirty="0"/>
                    </a:p>
                  </a:txBody>
                  <a:tcPr/>
                </a:tc>
                <a:extLst>
                  <a:ext uri="{0D108BD9-81ED-4DB2-BD59-A6C34878D82A}">
                    <a16:rowId xmlns:a16="http://schemas.microsoft.com/office/drawing/2014/main" val="3796501544"/>
                  </a:ext>
                </a:extLst>
              </a:tr>
              <a:tr h="370840">
                <a:tc>
                  <a:txBody>
                    <a:bodyPr/>
                    <a:lstStyle/>
                    <a:p>
                      <a:r>
                        <a:rPr lang="fr-FR" dirty="0" err="1" smtClean="0"/>
                        <a:t>Accuracy</a:t>
                      </a:r>
                      <a:endParaRPr lang="en-GB" dirty="0"/>
                    </a:p>
                  </a:txBody>
                  <a:tcPr/>
                </a:tc>
                <a:tc>
                  <a:txBody>
                    <a:bodyPr/>
                    <a:lstStyle/>
                    <a:p>
                      <a:pPr algn="ctr"/>
                      <a:r>
                        <a:rPr lang="fr-FR" dirty="0" smtClean="0"/>
                        <a:t>0.90</a:t>
                      </a:r>
                      <a:endParaRPr lang="en-GB" dirty="0"/>
                    </a:p>
                  </a:txBody>
                  <a:tcPr/>
                </a:tc>
                <a:tc>
                  <a:txBody>
                    <a:bodyPr/>
                    <a:lstStyle/>
                    <a:p>
                      <a:pPr algn="ctr"/>
                      <a:r>
                        <a:rPr lang="fr-FR" dirty="0" smtClean="0"/>
                        <a:t>0.97</a:t>
                      </a:r>
                      <a:endParaRPr lang="en-GB" dirty="0"/>
                    </a:p>
                  </a:txBody>
                  <a:tcPr/>
                </a:tc>
                <a:tc>
                  <a:txBody>
                    <a:bodyPr/>
                    <a:lstStyle/>
                    <a:p>
                      <a:pPr algn="ctr"/>
                      <a:r>
                        <a:rPr lang="fr-FR" dirty="0" smtClean="0"/>
                        <a:t>0.98</a:t>
                      </a:r>
                      <a:endParaRPr lang="en-GB" dirty="0"/>
                    </a:p>
                  </a:txBody>
                  <a:tcPr/>
                </a:tc>
                <a:extLst>
                  <a:ext uri="{0D108BD9-81ED-4DB2-BD59-A6C34878D82A}">
                    <a16:rowId xmlns:a16="http://schemas.microsoft.com/office/drawing/2014/main" val="1281810364"/>
                  </a:ext>
                </a:extLst>
              </a:tr>
              <a:tr h="370840">
                <a:tc>
                  <a:txBody>
                    <a:bodyPr/>
                    <a:lstStyle/>
                    <a:p>
                      <a:r>
                        <a:rPr lang="fr-FR" dirty="0" err="1" smtClean="0"/>
                        <a:t>Loss</a:t>
                      </a:r>
                      <a:endParaRPr lang="en-GB" dirty="0"/>
                    </a:p>
                  </a:txBody>
                  <a:tcPr/>
                </a:tc>
                <a:tc>
                  <a:txBody>
                    <a:bodyPr/>
                    <a:lstStyle/>
                    <a:p>
                      <a:pPr algn="ctr"/>
                      <a:r>
                        <a:rPr lang="fr-FR" dirty="0" smtClean="0"/>
                        <a:t>0.070</a:t>
                      </a:r>
                      <a:endParaRPr lang="en-GB" dirty="0"/>
                    </a:p>
                  </a:txBody>
                  <a:tcPr/>
                </a:tc>
                <a:tc>
                  <a:txBody>
                    <a:bodyPr/>
                    <a:lstStyle/>
                    <a:p>
                      <a:pPr algn="ctr"/>
                      <a:r>
                        <a:rPr lang="fr-FR" dirty="0" smtClean="0"/>
                        <a:t>0.063</a:t>
                      </a:r>
                      <a:endParaRPr lang="en-GB" dirty="0"/>
                    </a:p>
                  </a:txBody>
                  <a:tcPr/>
                </a:tc>
                <a:tc>
                  <a:txBody>
                    <a:bodyPr/>
                    <a:lstStyle/>
                    <a:p>
                      <a:pPr algn="ctr"/>
                      <a:r>
                        <a:rPr lang="fr-FR" dirty="0" smtClean="0"/>
                        <a:t>0.068</a:t>
                      </a:r>
                      <a:endParaRPr lang="en-GB" dirty="0"/>
                    </a:p>
                  </a:txBody>
                  <a:tcPr/>
                </a:tc>
                <a:extLst>
                  <a:ext uri="{0D108BD9-81ED-4DB2-BD59-A6C34878D82A}">
                    <a16:rowId xmlns:a16="http://schemas.microsoft.com/office/drawing/2014/main" val="3448726345"/>
                  </a:ext>
                </a:extLst>
              </a:tr>
              <a:tr h="370840">
                <a:tc>
                  <a:txBody>
                    <a:bodyPr/>
                    <a:lstStyle/>
                    <a:p>
                      <a:r>
                        <a:rPr lang="fr-FR" dirty="0" err="1" smtClean="0"/>
                        <a:t>epochs</a:t>
                      </a:r>
                      <a:endParaRPr lang="en-GB" dirty="0"/>
                    </a:p>
                  </a:txBody>
                  <a:tcPr/>
                </a:tc>
                <a:tc>
                  <a:txBody>
                    <a:bodyPr/>
                    <a:lstStyle/>
                    <a:p>
                      <a:pPr algn="ctr"/>
                      <a:r>
                        <a:rPr lang="fr-FR" dirty="0" smtClean="0"/>
                        <a:t>88</a:t>
                      </a:r>
                      <a:endParaRPr lang="en-GB" dirty="0"/>
                    </a:p>
                  </a:txBody>
                  <a:tcPr/>
                </a:tc>
                <a:tc>
                  <a:txBody>
                    <a:bodyPr/>
                    <a:lstStyle/>
                    <a:p>
                      <a:pPr algn="ctr"/>
                      <a:r>
                        <a:rPr lang="fr-FR" dirty="0" smtClean="0"/>
                        <a:t>17</a:t>
                      </a:r>
                      <a:endParaRPr lang="en-GB" dirty="0"/>
                    </a:p>
                  </a:txBody>
                  <a:tcPr/>
                </a:tc>
                <a:tc>
                  <a:txBody>
                    <a:bodyPr/>
                    <a:lstStyle/>
                    <a:p>
                      <a:pPr algn="ctr"/>
                      <a:r>
                        <a:rPr lang="fr-FR" dirty="0" smtClean="0"/>
                        <a:t>7</a:t>
                      </a:r>
                      <a:endParaRPr lang="en-GB" dirty="0"/>
                    </a:p>
                  </a:txBody>
                  <a:tcPr/>
                </a:tc>
                <a:extLst>
                  <a:ext uri="{0D108BD9-81ED-4DB2-BD59-A6C34878D82A}">
                    <a16:rowId xmlns:a16="http://schemas.microsoft.com/office/drawing/2014/main" val="2991570879"/>
                  </a:ext>
                </a:extLst>
              </a:tr>
            </a:tbl>
          </a:graphicData>
        </a:graphic>
      </p:graphicFrame>
      <p:sp>
        <p:nvSpPr>
          <p:cNvPr id="7" name="Text Placeholder 2"/>
          <p:cNvSpPr>
            <a:spLocks noGrp="1"/>
          </p:cNvSpPr>
          <p:nvPr>
            <p:ph type="body" idx="1"/>
          </p:nvPr>
        </p:nvSpPr>
        <p:spPr>
          <a:xfrm>
            <a:off x="457198" y="3228364"/>
            <a:ext cx="8191825" cy="1700475"/>
          </a:xfrm>
        </p:spPr>
        <p:txBody>
          <a:bodyPr/>
          <a:lstStyle/>
          <a:p>
            <a:pPr algn="just"/>
            <a:r>
              <a:rPr lang="fr-FR" dirty="0" smtClean="0"/>
              <a:t>All 3 </a:t>
            </a:r>
            <a:r>
              <a:rPr lang="fr-FR" dirty="0" err="1" smtClean="0"/>
              <a:t>optimizers</a:t>
            </a:r>
            <a:r>
              <a:rPr lang="fr-FR" dirty="0" smtClean="0"/>
              <a:t> are </a:t>
            </a:r>
            <a:r>
              <a:rPr lang="fr-FR" dirty="0" err="1" smtClean="0"/>
              <a:t>doing</a:t>
            </a:r>
            <a:r>
              <a:rPr lang="fr-FR" dirty="0" smtClean="0"/>
              <a:t> </a:t>
            </a:r>
            <a:r>
              <a:rPr lang="fr-FR" dirty="0" err="1" smtClean="0"/>
              <a:t>well</a:t>
            </a:r>
            <a:r>
              <a:rPr lang="fr-FR" dirty="0" smtClean="0"/>
              <a:t>. </a:t>
            </a:r>
            <a:r>
              <a:rPr lang="fr-FR" dirty="0" err="1" smtClean="0"/>
              <a:t>However</a:t>
            </a:r>
            <a:r>
              <a:rPr lang="fr-FR" dirty="0" smtClean="0"/>
              <a:t>:</a:t>
            </a:r>
          </a:p>
          <a:p>
            <a:pPr lvl="1" algn="just"/>
            <a:r>
              <a:rPr lang="fr-FR" dirty="0" smtClean="0"/>
              <a:t>SGD </a:t>
            </a:r>
            <a:r>
              <a:rPr lang="fr-FR" dirty="0" err="1" smtClean="0"/>
              <a:t>lower</a:t>
            </a:r>
            <a:r>
              <a:rPr lang="fr-FR" dirty="0" smtClean="0"/>
              <a:t> </a:t>
            </a:r>
            <a:r>
              <a:rPr lang="fr-FR" dirty="0" err="1" smtClean="0"/>
              <a:t>accuracy</a:t>
            </a:r>
            <a:r>
              <a:rPr lang="fr-FR" dirty="0" smtClean="0"/>
              <a:t> and more </a:t>
            </a:r>
            <a:r>
              <a:rPr lang="fr-FR" dirty="0" err="1" smtClean="0"/>
              <a:t>epochs</a:t>
            </a:r>
            <a:r>
              <a:rPr lang="fr-FR" dirty="0" smtClean="0"/>
              <a:t> </a:t>
            </a:r>
            <a:r>
              <a:rPr lang="fr-FR" dirty="0" err="1" smtClean="0"/>
              <a:t>required</a:t>
            </a:r>
            <a:r>
              <a:rPr lang="fr-FR" dirty="0" smtClean="0"/>
              <a:t> to converge</a:t>
            </a:r>
          </a:p>
          <a:p>
            <a:pPr algn="just"/>
            <a:r>
              <a:rPr lang="fr-FR" dirty="0" smtClean="0"/>
              <a:t>Adam and </a:t>
            </a:r>
            <a:r>
              <a:rPr lang="fr-FR" dirty="0" err="1" smtClean="0"/>
              <a:t>RMSProp</a:t>
            </a:r>
            <a:r>
              <a:rPr lang="fr-FR" dirty="0" smtClean="0"/>
              <a:t> </a:t>
            </a:r>
            <a:r>
              <a:rPr lang="fr-FR" dirty="0" err="1" smtClean="0"/>
              <a:t>gives</a:t>
            </a:r>
            <a:r>
              <a:rPr lang="fr-FR" dirty="0" smtClean="0"/>
              <a:t> good </a:t>
            </a:r>
            <a:r>
              <a:rPr lang="fr-FR" dirty="0" err="1" smtClean="0"/>
              <a:t>accuracy</a:t>
            </a:r>
            <a:r>
              <a:rPr lang="fr-FR" dirty="0" smtClean="0"/>
              <a:t> and converge </a:t>
            </a:r>
            <a:r>
              <a:rPr lang="fr-FR" dirty="0" err="1" smtClean="0"/>
              <a:t>faster</a:t>
            </a:r>
            <a:r>
              <a:rPr lang="fr-FR" dirty="0" smtClean="0"/>
              <a:t>. Adam </a:t>
            </a:r>
            <a:r>
              <a:rPr lang="fr-FR" dirty="0" err="1" smtClean="0"/>
              <a:t>is</a:t>
            </a:r>
            <a:r>
              <a:rPr lang="fr-FR" dirty="0" smtClean="0"/>
              <a:t> </a:t>
            </a:r>
            <a:r>
              <a:rPr lang="fr-FR" dirty="0" err="1" smtClean="0"/>
              <a:t>used</a:t>
            </a:r>
            <a:r>
              <a:rPr lang="fr-FR" dirty="0" smtClean="0"/>
              <a:t> </a:t>
            </a:r>
            <a:r>
              <a:rPr lang="fr-FR" dirty="0" err="1" smtClean="0"/>
              <a:t>from</a:t>
            </a:r>
            <a:r>
              <a:rPr lang="fr-FR" dirty="0" smtClean="0"/>
              <a:t> </a:t>
            </a:r>
            <a:r>
              <a:rPr lang="fr-FR" dirty="0" err="1" smtClean="0"/>
              <a:t>now</a:t>
            </a:r>
            <a:r>
              <a:rPr lang="fr-FR" dirty="0" smtClean="0"/>
              <a:t> on.</a:t>
            </a:r>
          </a:p>
          <a:p>
            <a:pPr algn="just"/>
            <a:endParaRPr lang="fr-FR" dirty="0" smtClean="0"/>
          </a:p>
          <a:p>
            <a:pPr algn="just"/>
            <a:endParaRPr lang="fr-FR" dirty="0"/>
          </a:p>
          <a:p>
            <a:pPr algn="just"/>
            <a:endParaRPr lang="fr-FR" dirty="0" smtClean="0"/>
          </a:p>
        </p:txBody>
      </p:sp>
    </p:spTree>
    <p:extLst>
      <p:ext uri="{BB962C8B-B14F-4D97-AF65-F5344CB8AC3E}">
        <p14:creationId xmlns:p14="http://schemas.microsoft.com/office/powerpoint/2010/main" val="36153777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9013902" cy="50208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smtClean="0"/>
              <a:t>Xception with SGD (10 breeds)</a:t>
            </a:r>
            <a:endParaRPr sz="4400"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a:p>
        </p:txBody>
      </p:sp>
      <p:sp>
        <p:nvSpPr>
          <p:cNvPr id="5" name="Text Placeholder 2"/>
          <p:cNvSpPr>
            <a:spLocks noGrp="1"/>
          </p:cNvSpPr>
          <p:nvPr>
            <p:ph type="body" idx="1"/>
          </p:nvPr>
        </p:nvSpPr>
        <p:spPr>
          <a:xfrm>
            <a:off x="457199" y="1505847"/>
            <a:ext cx="8191825" cy="2843127"/>
          </a:xfrm>
        </p:spPr>
        <p:txBody>
          <a:bodyPr/>
          <a:lstStyle/>
          <a:p>
            <a:pPr algn="just"/>
            <a:endParaRPr lang="fr-FR" dirty="0"/>
          </a:p>
          <a:p>
            <a:pPr algn="just"/>
            <a:endParaRPr lang="fr-FR" dirty="0" smtClean="0"/>
          </a:p>
          <a:p>
            <a:pPr algn="just"/>
            <a:endParaRPr lang="fr-FR" dirty="0"/>
          </a:p>
          <a:p>
            <a:pPr algn="just"/>
            <a:endParaRPr lang="fr-FR" dirty="0" smtClean="0"/>
          </a:p>
        </p:txBody>
      </p:sp>
      <p:sp>
        <p:nvSpPr>
          <p:cNvPr id="6" name="Text Placeholder 2"/>
          <p:cNvSpPr>
            <a:spLocks noGrp="1"/>
          </p:cNvSpPr>
          <p:nvPr>
            <p:ph type="body" idx="1"/>
          </p:nvPr>
        </p:nvSpPr>
        <p:spPr>
          <a:xfrm>
            <a:off x="516672" y="4328072"/>
            <a:ext cx="8191825" cy="3504768"/>
          </a:xfrm>
        </p:spPr>
        <p:txBody>
          <a:bodyPr/>
          <a:lstStyle/>
          <a:p>
            <a:pPr algn="just"/>
            <a:r>
              <a:rPr lang="fr-FR" b="1" dirty="0" smtClean="0"/>
              <a:t>SGD slow convergence.</a:t>
            </a:r>
            <a:endParaRPr lang="fr-FR" dirty="0" smtClean="0"/>
          </a:p>
          <a:p>
            <a:pPr algn="just"/>
            <a:endParaRPr lang="fr-FR" dirty="0"/>
          </a:p>
          <a:p>
            <a:pPr algn="just"/>
            <a:endParaRPr lang="fr-FR" dirty="0" smtClean="0"/>
          </a:p>
        </p:txBody>
      </p:sp>
      <p:pic>
        <p:nvPicPr>
          <p:cNvPr id="2" name="Picture 1"/>
          <p:cNvPicPr>
            <a:picLocks noChangeAspect="1"/>
          </p:cNvPicPr>
          <p:nvPr/>
        </p:nvPicPr>
        <p:blipFill>
          <a:blip r:embed="rId3"/>
          <a:stretch>
            <a:fillRect/>
          </a:stretch>
        </p:blipFill>
        <p:spPr>
          <a:xfrm>
            <a:off x="457199" y="1257757"/>
            <a:ext cx="7259446" cy="2932353"/>
          </a:xfrm>
          <a:prstGeom prst="rect">
            <a:avLst/>
          </a:prstGeom>
        </p:spPr>
      </p:pic>
    </p:spTree>
    <p:extLst>
      <p:ext uri="{BB962C8B-B14F-4D97-AF65-F5344CB8AC3E}">
        <p14:creationId xmlns:p14="http://schemas.microsoft.com/office/powerpoint/2010/main" val="3887143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9013902" cy="50208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smtClean="0"/>
              <a:t>Model choice for generalization</a:t>
            </a:r>
            <a:endParaRPr sz="4400"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27</a:t>
            </a:fld>
            <a:endParaRPr/>
          </a:p>
        </p:txBody>
      </p:sp>
      <p:sp>
        <p:nvSpPr>
          <p:cNvPr id="5" name="Text Placeholder 2"/>
          <p:cNvSpPr>
            <a:spLocks noGrp="1"/>
          </p:cNvSpPr>
          <p:nvPr>
            <p:ph type="body" idx="1"/>
          </p:nvPr>
        </p:nvSpPr>
        <p:spPr>
          <a:xfrm>
            <a:off x="457199" y="1505847"/>
            <a:ext cx="8191825" cy="2843127"/>
          </a:xfrm>
        </p:spPr>
        <p:txBody>
          <a:bodyPr/>
          <a:lstStyle/>
          <a:p>
            <a:pPr algn="just"/>
            <a:endParaRPr lang="fr-FR" dirty="0"/>
          </a:p>
          <a:p>
            <a:pPr algn="just"/>
            <a:endParaRPr lang="fr-FR" dirty="0" smtClean="0"/>
          </a:p>
          <a:p>
            <a:pPr algn="just"/>
            <a:endParaRPr lang="fr-FR" dirty="0"/>
          </a:p>
          <a:p>
            <a:pPr algn="just"/>
            <a:endParaRPr lang="fr-FR" dirty="0" smtClean="0"/>
          </a:p>
        </p:txBody>
      </p:sp>
      <p:sp>
        <p:nvSpPr>
          <p:cNvPr id="6" name="Text Placeholder 2"/>
          <p:cNvSpPr>
            <a:spLocks noGrp="1"/>
          </p:cNvSpPr>
          <p:nvPr>
            <p:ph type="body" idx="1"/>
          </p:nvPr>
        </p:nvSpPr>
        <p:spPr>
          <a:xfrm>
            <a:off x="457198" y="1287506"/>
            <a:ext cx="8191825" cy="3504768"/>
          </a:xfrm>
        </p:spPr>
        <p:txBody>
          <a:bodyPr/>
          <a:lstStyle/>
          <a:p>
            <a:pPr algn="just"/>
            <a:r>
              <a:rPr lang="fr-FR" dirty="0" err="1" smtClean="0"/>
              <a:t>Inception</a:t>
            </a:r>
            <a:r>
              <a:rPr lang="fr-FR" dirty="0"/>
              <a:t> </a:t>
            </a:r>
            <a:r>
              <a:rPr lang="fr-FR" dirty="0" smtClean="0"/>
              <a:t>V3</a:t>
            </a:r>
          </a:p>
          <a:p>
            <a:pPr algn="just"/>
            <a:r>
              <a:rPr lang="fr-FR" dirty="0" smtClean="0"/>
              <a:t>Adam </a:t>
            </a:r>
            <a:r>
              <a:rPr lang="fr-FR" dirty="0" err="1" smtClean="0"/>
              <a:t>optimizer</a:t>
            </a:r>
            <a:endParaRPr lang="fr-FR" dirty="0" smtClean="0"/>
          </a:p>
          <a:p>
            <a:pPr algn="just"/>
            <a:r>
              <a:rPr lang="fr-FR" dirty="0" smtClean="0"/>
              <a:t>Global </a:t>
            </a:r>
            <a:r>
              <a:rPr lang="fr-FR" dirty="0" err="1" smtClean="0"/>
              <a:t>Average</a:t>
            </a:r>
            <a:r>
              <a:rPr lang="fr-FR" dirty="0" smtClean="0"/>
              <a:t> </a:t>
            </a:r>
            <a:r>
              <a:rPr lang="fr-FR" dirty="0" err="1" smtClean="0"/>
              <a:t>Pooling</a:t>
            </a:r>
            <a:endParaRPr lang="fr-FR" dirty="0" smtClean="0"/>
          </a:p>
          <a:p>
            <a:pPr algn="just"/>
            <a:r>
              <a:rPr lang="fr-FR" dirty="0" smtClean="0"/>
              <a:t>Data augmentation</a:t>
            </a:r>
          </a:p>
          <a:p>
            <a:pPr algn="just"/>
            <a:r>
              <a:rPr lang="fr-FR" dirty="0" err="1" smtClean="0"/>
              <a:t>Add</a:t>
            </a:r>
            <a:r>
              <a:rPr lang="fr-FR" dirty="0" smtClean="0"/>
              <a:t> dense layer (128) </a:t>
            </a:r>
            <a:r>
              <a:rPr lang="fr-FR" dirty="0" err="1" smtClean="0"/>
              <a:t>before</a:t>
            </a:r>
            <a:r>
              <a:rPr lang="fr-FR" dirty="0" smtClean="0"/>
              <a:t> classification</a:t>
            </a:r>
          </a:p>
          <a:p>
            <a:pPr algn="just"/>
            <a:r>
              <a:rPr lang="fr-FR" dirty="0" smtClean="0"/>
              <a:t>Fine-tune; </a:t>
            </a:r>
            <a:r>
              <a:rPr lang="fr-FR" dirty="0" err="1"/>
              <a:t>u</a:t>
            </a:r>
            <a:r>
              <a:rPr lang="fr-FR" dirty="0" err="1" smtClean="0"/>
              <a:t>nfreeze</a:t>
            </a:r>
            <a:r>
              <a:rPr lang="fr-FR" dirty="0" smtClean="0"/>
              <a:t> base </a:t>
            </a:r>
            <a:r>
              <a:rPr lang="fr-FR" dirty="0" err="1" smtClean="0"/>
              <a:t>layers</a:t>
            </a:r>
            <a:r>
              <a:rPr lang="fr-FR" dirty="0" smtClean="0"/>
              <a:t> and use </a:t>
            </a:r>
            <a:r>
              <a:rPr lang="fr-FR" dirty="0" err="1" smtClean="0"/>
              <a:t>small</a:t>
            </a:r>
            <a:r>
              <a:rPr lang="fr-FR" dirty="0" smtClean="0"/>
              <a:t> </a:t>
            </a:r>
            <a:r>
              <a:rPr lang="fr-FR" dirty="0" err="1" smtClean="0"/>
              <a:t>learning</a:t>
            </a:r>
            <a:r>
              <a:rPr lang="fr-FR" dirty="0" smtClean="0"/>
              <a:t> rate: </a:t>
            </a:r>
            <a:r>
              <a:rPr lang="fr-FR" b="1" dirty="0" smtClean="0"/>
              <a:t>a = 1 e-5</a:t>
            </a:r>
          </a:p>
          <a:p>
            <a:pPr algn="just"/>
            <a:endParaRPr lang="fr-FR" dirty="0"/>
          </a:p>
          <a:p>
            <a:pPr algn="just"/>
            <a:endParaRPr lang="fr-FR" dirty="0" smtClean="0"/>
          </a:p>
        </p:txBody>
      </p:sp>
    </p:spTree>
    <p:extLst>
      <p:ext uri="{BB962C8B-B14F-4D97-AF65-F5344CB8AC3E}">
        <p14:creationId xmlns:p14="http://schemas.microsoft.com/office/powerpoint/2010/main" val="28861517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63841" y="2239670"/>
            <a:ext cx="4676700" cy="65791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smtClean="0"/>
              <a:t>Fine-tuning </a:t>
            </a:r>
            <a:br>
              <a:rPr lang="en" sz="4400" dirty="0" smtClean="0"/>
            </a:br>
            <a:r>
              <a:rPr lang="en" sz="4400" dirty="0" smtClean="0"/>
              <a:t>120 breeds</a:t>
            </a:r>
            <a:endParaRPr sz="4400"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Barlow"/>
                <a:ea typeface="Barlow"/>
                <a:cs typeface="Barlow"/>
                <a:sym typeface="Barlow"/>
              </a:rPr>
              <a:t>3</a:t>
            </a:r>
            <a:endParaRPr sz="3600" b="1" dirty="0">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6897612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86868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Inception results (120 breeds)</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29</a:t>
            </a:fld>
            <a:endParaRPr/>
          </a:p>
        </p:txBody>
      </p:sp>
      <p:sp>
        <p:nvSpPr>
          <p:cNvPr id="5" name="Text Placeholder 2"/>
          <p:cNvSpPr>
            <a:spLocks noGrp="1"/>
          </p:cNvSpPr>
          <p:nvPr>
            <p:ph type="body" idx="1"/>
          </p:nvPr>
        </p:nvSpPr>
        <p:spPr>
          <a:xfrm>
            <a:off x="457200" y="4304288"/>
            <a:ext cx="8191825" cy="664924"/>
          </a:xfrm>
        </p:spPr>
        <p:txBody>
          <a:bodyPr/>
          <a:lstStyle/>
          <a:p>
            <a:pPr algn="just"/>
            <a:r>
              <a:rPr lang="fr-FR" dirty="0" err="1" smtClean="0"/>
              <a:t>Test_set</a:t>
            </a:r>
            <a:r>
              <a:rPr lang="fr-FR" dirty="0" smtClean="0"/>
              <a:t> </a:t>
            </a:r>
            <a:r>
              <a:rPr lang="fr-FR" dirty="0" err="1" smtClean="0"/>
              <a:t>accuracy</a:t>
            </a:r>
            <a:r>
              <a:rPr lang="fr-FR" dirty="0"/>
              <a:t> </a:t>
            </a:r>
            <a:r>
              <a:rPr lang="fr-FR" dirty="0" smtClean="0"/>
              <a:t>= 0.83 </a:t>
            </a:r>
          </a:p>
          <a:p>
            <a:pPr algn="just"/>
            <a:r>
              <a:rPr lang="fr-FR" dirty="0" smtClean="0"/>
              <a:t>Test set </a:t>
            </a:r>
            <a:r>
              <a:rPr lang="fr-FR" dirty="0" err="1" smtClean="0"/>
              <a:t>loss</a:t>
            </a:r>
            <a:r>
              <a:rPr lang="fr-FR" dirty="0" smtClean="0"/>
              <a:t> = 0.63 </a:t>
            </a:r>
          </a:p>
          <a:p>
            <a:pPr algn="just"/>
            <a:endParaRPr lang="fr-FR" dirty="0"/>
          </a:p>
          <a:p>
            <a:pPr algn="just"/>
            <a:endParaRPr lang="fr-FR" dirty="0" smtClean="0"/>
          </a:p>
        </p:txBody>
      </p:sp>
      <p:pic>
        <p:nvPicPr>
          <p:cNvPr id="2" name="Picture 1"/>
          <p:cNvPicPr>
            <a:picLocks noChangeAspect="1"/>
          </p:cNvPicPr>
          <p:nvPr/>
        </p:nvPicPr>
        <p:blipFill>
          <a:blip r:embed="rId3"/>
          <a:stretch>
            <a:fillRect/>
          </a:stretch>
        </p:blipFill>
        <p:spPr>
          <a:xfrm>
            <a:off x="457200" y="1338146"/>
            <a:ext cx="7798405" cy="3007228"/>
          </a:xfrm>
          <a:prstGeom prst="rect">
            <a:avLst/>
          </a:prstGeom>
        </p:spPr>
      </p:pic>
    </p:spTree>
    <p:extLst>
      <p:ext uri="{BB962C8B-B14F-4D97-AF65-F5344CB8AC3E}">
        <p14:creationId xmlns:p14="http://schemas.microsoft.com/office/powerpoint/2010/main" val="30440858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Contents</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sp>
        <p:nvSpPr>
          <p:cNvPr id="3" name="Text Placeholder 2"/>
          <p:cNvSpPr>
            <a:spLocks noGrp="1"/>
          </p:cNvSpPr>
          <p:nvPr>
            <p:ph type="body" idx="1"/>
          </p:nvPr>
        </p:nvSpPr>
        <p:spPr>
          <a:xfrm>
            <a:off x="457200" y="1688300"/>
            <a:ext cx="6631250" cy="2948450"/>
          </a:xfrm>
        </p:spPr>
        <p:txBody>
          <a:bodyPr/>
          <a:lstStyle/>
          <a:p>
            <a:pPr algn="just"/>
            <a:r>
              <a:rPr lang="fr-FR" sz="2400" dirty="0" smtClean="0"/>
              <a:t>Stanford Dog </a:t>
            </a:r>
            <a:r>
              <a:rPr lang="fr-FR" sz="2400" dirty="0" err="1" smtClean="0"/>
              <a:t>dataset</a:t>
            </a:r>
            <a:endParaRPr lang="fr-FR" sz="2400" dirty="0" smtClean="0"/>
          </a:p>
          <a:p>
            <a:pPr algn="just"/>
            <a:r>
              <a:rPr lang="fr-FR" sz="2400" dirty="0" err="1" smtClean="0"/>
              <a:t>Preprocessing</a:t>
            </a:r>
            <a:r>
              <a:rPr lang="fr-FR" sz="2400" dirty="0" smtClean="0"/>
              <a:t> + CNN</a:t>
            </a:r>
          </a:p>
          <a:p>
            <a:pPr algn="just"/>
            <a:r>
              <a:rPr lang="fr-FR" sz="2400" dirty="0" smtClean="0"/>
              <a:t>CNN </a:t>
            </a:r>
            <a:r>
              <a:rPr lang="fr-FR" sz="2400" dirty="0" err="1" smtClean="0"/>
              <a:t>from</a:t>
            </a:r>
            <a:r>
              <a:rPr lang="fr-FR" sz="2400" dirty="0" smtClean="0"/>
              <a:t> scratch (10 </a:t>
            </a:r>
            <a:r>
              <a:rPr lang="fr-FR" sz="2400" dirty="0" err="1" smtClean="0"/>
              <a:t>breeds</a:t>
            </a:r>
            <a:r>
              <a:rPr lang="fr-FR" sz="2400" dirty="0" smtClean="0"/>
              <a:t>)</a:t>
            </a:r>
          </a:p>
          <a:p>
            <a:pPr algn="just"/>
            <a:r>
              <a:rPr lang="fr-FR" sz="2400" dirty="0" smtClean="0"/>
              <a:t>Transfer Learning (10 </a:t>
            </a:r>
            <a:r>
              <a:rPr lang="fr-FR" sz="2400" dirty="0" err="1" smtClean="0"/>
              <a:t>breeds</a:t>
            </a:r>
            <a:r>
              <a:rPr lang="fr-FR" sz="2400" dirty="0" smtClean="0"/>
              <a:t>)</a:t>
            </a:r>
          </a:p>
          <a:p>
            <a:pPr algn="just"/>
            <a:r>
              <a:rPr lang="fr-FR" sz="2400" dirty="0" smtClean="0"/>
              <a:t>Transfert Learning (120 </a:t>
            </a:r>
            <a:r>
              <a:rPr lang="fr-FR" sz="2400" dirty="0" err="1" smtClean="0"/>
              <a:t>breeds</a:t>
            </a:r>
            <a:r>
              <a:rPr lang="fr-FR" sz="2400" dirty="0" smtClean="0"/>
              <a:t>)</a:t>
            </a:r>
          </a:p>
          <a:p>
            <a:pPr algn="just"/>
            <a:r>
              <a:rPr lang="fr-FR" sz="2400" dirty="0" smtClean="0"/>
              <a:t>Conclusions</a:t>
            </a:r>
          </a:p>
        </p:txBody>
      </p:sp>
    </p:spTree>
    <p:extLst>
      <p:ext uri="{BB962C8B-B14F-4D97-AF65-F5344CB8AC3E}">
        <p14:creationId xmlns:p14="http://schemas.microsoft.com/office/powerpoint/2010/main" val="3392560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86868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Inception results (120 breeds)</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sp>
        <p:nvSpPr>
          <p:cNvPr id="5" name="Text Placeholder 2"/>
          <p:cNvSpPr>
            <a:spLocks noGrp="1"/>
          </p:cNvSpPr>
          <p:nvPr>
            <p:ph type="body" idx="1"/>
          </p:nvPr>
        </p:nvSpPr>
        <p:spPr>
          <a:xfrm>
            <a:off x="4945369" y="1257061"/>
            <a:ext cx="3505200" cy="664924"/>
          </a:xfrm>
        </p:spPr>
        <p:txBody>
          <a:bodyPr/>
          <a:lstStyle/>
          <a:p>
            <a:pPr algn="just"/>
            <a:r>
              <a:rPr lang="fr-FR" dirty="0" err="1" smtClean="0"/>
              <a:t>Test_set</a:t>
            </a:r>
            <a:r>
              <a:rPr lang="fr-FR" dirty="0" smtClean="0"/>
              <a:t> </a:t>
            </a:r>
            <a:r>
              <a:rPr lang="fr-FR" dirty="0" err="1" smtClean="0"/>
              <a:t>accuracy</a:t>
            </a:r>
            <a:r>
              <a:rPr lang="fr-FR" dirty="0"/>
              <a:t> </a:t>
            </a:r>
            <a:r>
              <a:rPr lang="fr-FR" dirty="0" smtClean="0"/>
              <a:t>= 0.83 </a:t>
            </a:r>
          </a:p>
          <a:p>
            <a:pPr algn="just"/>
            <a:r>
              <a:rPr lang="fr-FR" dirty="0" smtClean="0"/>
              <a:t>Test set </a:t>
            </a:r>
            <a:r>
              <a:rPr lang="fr-FR" dirty="0" err="1" smtClean="0"/>
              <a:t>loss</a:t>
            </a:r>
            <a:r>
              <a:rPr lang="fr-FR" dirty="0" smtClean="0"/>
              <a:t> = 0.63 </a:t>
            </a:r>
          </a:p>
          <a:p>
            <a:pPr algn="just"/>
            <a:endParaRPr lang="fr-FR" dirty="0"/>
          </a:p>
          <a:p>
            <a:pPr algn="just"/>
            <a:r>
              <a:rPr lang="fr-FR" dirty="0" smtClean="0"/>
              <a:t>Nice diagonal</a:t>
            </a:r>
          </a:p>
          <a:p>
            <a:pPr algn="just"/>
            <a:r>
              <a:rPr lang="fr-FR" dirty="0" smtClean="0"/>
              <a:t>Few points </a:t>
            </a:r>
            <a:r>
              <a:rPr lang="fr-FR" dirty="0" err="1" smtClean="0"/>
              <a:t>outside</a:t>
            </a:r>
            <a:r>
              <a:rPr lang="fr-FR" dirty="0" smtClean="0"/>
              <a:t> the diagonal</a:t>
            </a:r>
          </a:p>
          <a:p>
            <a:pPr lvl="1" algn="just"/>
            <a:r>
              <a:rPr lang="fr-FR" dirty="0" err="1" smtClean="0"/>
              <a:t>Next</a:t>
            </a:r>
            <a:r>
              <a:rPr lang="fr-FR" dirty="0" smtClean="0"/>
              <a:t> slides: zoom on </a:t>
            </a:r>
            <a:r>
              <a:rPr lang="fr-FR" dirty="0" err="1" smtClean="0"/>
              <a:t>these</a:t>
            </a:r>
            <a:r>
              <a:rPr lang="fr-FR" dirty="0" smtClean="0"/>
              <a:t> classes.</a:t>
            </a:r>
          </a:p>
          <a:p>
            <a:pPr algn="just"/>
            <a:endParaRPr lang="fr-FR" dirty="0"/>
          </a:p>
          <a:p>
            <a:pPr algn="just"/>
            <a:endParaRPr lang="fr-FR" dirty="0" smtClean="0"/>
          </a:p>
        </p:txBody>
      </p:sp>
      <p:pic>
        <p:nvPicPr>
          <p:cNvPr id="3" name="Picture 2"/>
          <p:cNvPicPr>
            <a:picLocks noChangeAspect="1"/>
          </p:cNvPicPr>
          <p:nvPr/>
        </p:nvPicPr>
        <p:blipFill>
          <a:blip r:embed="rId3"/>
          <a:stretch>
            <a:fillRect/>
          </a:stretch>
        </p:blipFill>
        <p:spPr>
          <a:xfrm>
            <a:off x="457200" y="1257061"/>
            <a:ext cx="4289713" cy="3783289"/>
          </a:xfrm>
          <a:prstGeom prst="rect">
            <a:avLst/>
          </a:prstGeom>
        </p:spPr>
      </p:pic>
    </p:spTree>
    <p:extLst>
      <p:ext uri="{BB962C8B-B14F-4D97-AF65-F5344CB8AC3E}">
        <p14:creationId xmlns:p14="http://schemas.microsoft.com/office/powerpoint/2010/main" val="34016023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86868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Inception results (120 breeds)</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sp>
        <p:nvSpPr>
          <p:cNvPr id="5" name="Text Placeholder 2"/>
          <p:cNvSpPr>
            <a:spLocks noGrp="1"/>
          </p:cNvSpPr>
          <p:nvPr>
            <p:ph type="body" idx="1"/>
          </p:nvPr>
        </p:nvSpPr>
        <p:spPr>
          <a:xfrm>
            <a:off x="6515101" y="1257060"/>
            <a:ext cx="2449018" cy="3473631"/>
          </a:xfrm>
        </p:spPr>
        <p:txBody>
          <a:bodyPr/>
          <a:lstStyle/>
          <a:p>
            <a:pPr algn="just"/>
            <a:r>
              <a:rPr lang="fr-FR" sz="1600" dirty="0" smtClean="0"/>
              <a:t>10 </a:t>
            </a:r>
            <a:r>
              <a:rPr lang="fr-FR" sz="1600" dirty="0" err="1" smtClean="0"/>
              <a:t>breeds</a:t>
            </a:r>
            <a:r>
              <a:rPr lang="fr-FR" sz="1600" dirty="0" smtClean="0"/>
              <a:t> </a:t>
            </a:r>
            <a:r>
              <a:rPr lang="fr-FR" sz="1600" dirty="0" err="1" smtClean="0"/>
              <a:t>with</a:t>
            </a:r>
            <a:r>
              <a:rPr lang="fr-FR" sz="1600" dirty="0" smtClean="0"/>
              <a:t> </a:t>
            </a:r>
            <a:r>
              <a:rPr lang="fr-FR" sz="1600" dirty="0" err="1" smtClean="0"/>
              <a:t>lower</a:t>
            </a:r>
            <a:r>
              <a:rPr lang="fr-FR" sz="1600" dirty="0" smtClean="0"/>
              <a:t> performance </a:t>
            </a:r>
            <a:r>
              <a:rPr lang="fr-FR" sz="1600" dirty="0" err="1" smtClean="0"/>
              <a:t>with</a:t>
            </a:r>
            <a:r>
              <a:rPr lang="fr-FR" sz="1600" dirty="0" smtClean="0"/>
              <a:t> respect to f1-score</a:t>
            </a:r>
          </a:p>
          <a:p>
            <a:pPr algn="just"/>
            <a:endParaRPr lang="fr-FR" sz="1600" dirty="0"/>
          </a:p>
          <a:p>
            <a:pPr algn="just"/>
            <a:r>
              <a:rPr lang="fr-FR" sz="1600" dirty="0" smtClean="0"/>
              <a:t>In the </a:t>
            </a:r>
            <a:r>
              <a:rPr lang="fr-FR" sz="1600" dirty="0" err="1" smtClean="0"/>
              <a:t>next</a:t>
            </a:r>
            <a:r>
              <a:rPr lang="fr-FR" sz="1600" dirty="0" smtClean="0"/>
              <a:t> slides, I </a:t>
            </a:r>
            <a:r>
              <a:rPr lang="fr-FR" sz="1600" dirty="0" err="1" smtClean="0"/>
              <a:t>will</a:t>
            </a:r>
            <a:r>
              <a:rPr lang="fr-FR" sz="1600" dirty="0" smtClean="0"/>
              <a:t> </a:t>
            </a:r>
            <a:r>
              <a:rPr lang="fr-FR" sz="1600" dirty="0" err="1" smtClean="0"/>
              <a:t>try</a:t>
            </a:r>
            <a:r>
              <a:rPr lang="fr-FR" sz="1600" dirty="0" smtClean="0"/>
              <a:t> to </a:t>
            </a:r>
            <a:r>
              <a:rPr lang="fr-FR" sz="1600" dirty="0" err="1" smtClean="0"/>
              <a:t>explain</a:t>
            </a:r>
            <a:r>
              <a:rPr lang="fr-FR" sz="1600" dirty="0" smtClean="0"/>
              <a:t> </a:t>
            </a:r>
            <a:r>
              <a:rPr lang="fr-FR" sz="1600" dirty="0" err="1" smtClean="0"/>
              <a:t>why</a:t>
            </a:r>
            <a:r>
              <a:rPr lang="fr-FR" sz="1600" dirty="0" smtClean="0"/>
              <a:t> the model </a:t>
            </a:r>
            <a:r>
              <a:rPr lang="fr-FR" sz="1600" dirty="0" err="1" smtClean="0"/>
              <a:t>is</a:t>
            </a:r>
            <a:r>
              <a:rPr lang="fr-FR" sz="1600" dirty="0" smtClean="0"/>
              <a:t> </a:t>
            </a:r>
            <a:r>
              <a:rPr lang="fr-FR" sz="1600" dirty="0" err="1" smtClean="0"/>
              <a:t>failing</a:t>
            </a:r>
            <a:r>
              <a:rPr lang="fr-FR" sz="1600" dirty="0" smtClean="0"/>
              <a:t> to </a:t>
            </a:r>
            <a:r>
              <a:rPr lang="fr-FR" sz="1600" dirty="0" err="1" smtClean="0"/>
              <a:t>classify</a:t>
            </a:r>
            <a:r>
              <a:rPr lang="fr-FR" sz="1600" dirty="0" smtClean="0"/>
              <a:t> </a:t>
            </a:r>
            <a:r>
              <a:rPr lang="fr-FR" sz="1600" dirty="0" err="1" smtClean="0"/>
              <a:t>some</a:t>
            </a:r>
            <a:r>
              <a:rPr lang="fr-FR" sz="1600" dirty="0" smtClean="0"/>
              <a:t> of </a:t>
            </a:r>
            <a:r>
              <a:rPr lang="fr-FR" sz="1600" dirty="0" err="1" smtClean="0"/>
              <a:t>these</a:t>
            </a:r>
            <a:r>
              <a:rPr lang="fr-FR" sz="1600" dirty="0" smtClean="0"/>
              <a:t> </a:t>
            </a:r>
            <a:r>
              <a:rPr lang="fr-FR" sz="1600" dirty="0" err="1" smtClean="0"/>
              <a:t>breeds</a:t>
            </a:r>
            <a:r>
              <a:rPr lang="fr-FR" sz="1600" dirty="0" smtClean="0"/>
              <a:t> </a:t>
            </a:r>
            <a:r>
              <a:rPr lang="fr-FR" sz="1600" dirty="0" err="1" smtClean="0"/>
              <a:t>correctly</a:t>
            </a:r>
            <a:r>
              <a:rPr lang="fr-FR" sz="1600" dirty="0" smtClean="0"/>
              <a:t>.</a:t>
            </a:r>
          </a:p>
          <a:p>
            <a:pPr algn="just"/>
            <a:endParaRPr lang="fr-FR" dirty="0"/>
          </a:p>
          <a:p>
            <a:pPr algn="just"/>
            <a:endParaRPr lang="fr-FR" dirty="0" smtClean="0"/>
          </a:p>
        </p:txBody>
      </p:sp>
      <p:pic>
        <p:nvPicPr>
          <p:cNvPr id="2" name="Picture 1"/>
          <p:cNvPicPr>
            <a:picLocks noChangeAspect="1"/>
          </p:cNvPicPr>
          <p:nvPr/>
        </p:nvPicPr>
        <p:blipFill>
          <a:blip r:embed="rId3"/>
          <a:stretch>
            <a:fillRect/>
          </a:stretch>
        </p:blipFill>
        <p:spPr>
          <a:xfrm>
            <a:off x="457200" y="1349317"/>
            <a:ext cx="6057900" cy="3381375"/>
          </a:xfrm>
          <a:prstGeom prst="rect">
            <a:avLst/>
          </a:prstGeom>
        </p:spPr>
      </p:pic>
      <p:cxnSp>
        <p:nvCxnSpPr>
          <p:cNvPr id="4" name="Straight Connector 3"/>
          <p:cNvCxnSpPr/>
          <p:nvPr/>
        </p:nvCxnSpPr>
        <p:spPr>
          <a:xfrm flipV="1">
            <a:off x="611045" y="2855875"/>
            <a:ext cx="5904055" cy="130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1407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600"/>
            <a:ext cx="7445298" cy="576429"/>
          </a:xfrm>
        </p:spPr>
        <p:txBody>
          <a:bodyPr/>
          <a:lstStyle/>
          <a:p>
            <a:r>
              <a:rPr lang="fr-FR" sz="3600" dirty="0" smtClean="0"/>
              <a:t>Eskimo </a:t>
            </a:r>
            <a:r>
              <a:rPr lang="fr-FR" sz="3600" dirty="0" err="1" smtClean="0"/>
              <a:t>predictions</a:t>
            </a:r>
            <a:endParaRPr lang="en-GB" sz="3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6" name="Picture 5"/>
          <p:cNvPicPr>
            <a:picLocks noChangeAspect="1"/>
          </p:cNvPicPr>
          <p:nvPr/>
        </p:nvPicPr>
        <p:blipFill>
          <a:blip r:embed="rId2"/>
          <a:stretch>
            <a:fillRect/>
          </a:stretch>
        </p:blipFill>
        <p:spPr>
          <a:xfrm>
            <a:off x="147344" y="1972995"/>
            <a:ext cx="1954032" cy="1469453"/>
          </a:xfrm>
          <a:prstGeom prst="rect">
            <a:avLst/>
          </a:prstGeom>
          <a:ln>
            <a:solidFill>
              <a:srgbClr val="FF0000"/>
            </a:solidFill>
          </a:ln>
          <a:effectLst>
            <a:softEdge rad="112500"/>
          </a:effectLst>
        </p:spPr>
      </p:pic>
      <p:pic>
        <p:nvPicPr>
          <p:cNvPr id="7" name="Picture 6"/>
          <p:cNvPicPr>
            <a:picLocks noChangeAspect="1"/>
          </p:cNvPicPr>
          <p:nvPr/>
        </p:nvPicPr>
        <p:blipFill>
          <a:blip r:embed="rId3"/>
          <a:stretch>
            <a:fillRect/>
          </a:stretch>
        </p:blipFill>
        <p:spPr>
          <a:xfrm>
            <a:off x="5875599" y="956122"/>
            <a:ext cx="1670263" cy="1502932"/>
          </a:xfrm>
          <a:prstGeom prst="rect">
            <a:avLst/>
          </a:prstGeom>
          <a:ln>
            <a:noFill/>
          </a:ln>
          <a:effectLst>
            <a:softEdge rad="112500"/>
          </a:effectLst>
        </p:spPr>
      </p:pic>
      <p:pic>
        <p:nvPicPr>
          <p:cNvPr id="8" name="Picture 7"/>
          <p:cNvPicPr>
            <a:picLocks noChangeAspect="1"/>
          </p:cNvPicPr>
          <p:nvPr/>
        </p:nvPicPr>
        <p:blipFill>
          <a:blip r:embed="rId4"/>
          <a:stretch>
            <a:fillRect/>
          </a:stretch>
        </p:blipFill>
        <p:spPr>
          <a:xfrm>
            <a:off x="2218233" y="1965373"/>
            <a:ext cx="3201474" cy="1477075"/>
          </a:xfrm>
          <a:prstGeom prst="rect">
            <a:avLst/>
          </a:prstGeom>
        </p:spPr>
      </p:pic>
      <p:pic>
        <p:nvPicPr>
          <p:cNvPr id="9" name="Picture 8"/>
          <p:cNvPicPr>
            <a:picLocks noChangeAspect="1"/>
          </p:cNvPicPr>
          <p:nvPr/>
        </p:nvPicPr>
        <p:blipFill>
          <a:blip r:embed="rId5"/>
          <a:stretch>
            <a:fillRect/>
          </a:stretch>
        </p:blipFill>
        <p:spPr>
          <a:xfrm>
            <a:off x="5966205" y="2997153"/>
            <a:ext cx="1541223" cy="1643970"/>
          </a:xfrm>
          <a:prstGeom prst="rect">
            <a:avLst/>
          </a:prstGeom>
          <a:ln>
            <a:noFill/>
          </a:ln>
          <a:effectLst>
            <a:softEdge rad="112500"/>
          </a:effectLst>
        </p:spPr>
      </p:pic>
      <p:sp>
        <p:nvSpPr>
          <p:cNvPr id="10" name="TextBox 9"/>
          <p:cNvSpPr txBox="1"/>
          <p:nvPr/>
        </p:nvSpPr>
        <p:spPr>
          <a:xfrm>
            <a:off x="691971" y="3360450"/>
            <a:ext cx="832061" cy="307777"/>
          </a:xfrm>
          <a:prstGeom prst="rect">
            <a:avLst/>
          </a:prstGeom>
          <a:noFill/>
        </p:spPr>
        <p:txBody>
          <a:bodyPr wrap="square" rtlCol="0">
            <a:spAutoFit/>
          </a:bodyPr>
          <a:lstStyle/>
          <a:p>
            <a:r>
              <a:rPr lang="fr-FR" b="1" u="sng" dirty="0" smtClean="0"/>
              <a:t>Eskimo</a:t>
            </a:r>
            <a:endParaRPr lang="en-GB" b="1" u="sng" dirty="0"/>
          </a:p>
        </p:txBody>
      </p:sp>
      <p:sp>
        <p:nvSpPr>
          <p:cNvPr id="11" name="TextBox 10"/>
          <p:cNvSpPr txBox="1"/>
          <p:nvPr/>
        </p:nvSpPr>
        <p:spPr>
          <a:xfrm>
            <a:off x="6015251" y="2424385"/>
            <a:ext cx="1530611" cy="307777"/>
          </a:xfrm>
          <a:prstGeom prst="rect">
            <a:avLst/>
          </a:prstGeom>
          <a:noFill/>
        </p:spPr>
        <p:txBody>
          <a:bodyPr wrap="square" rtlCol="0">
            <a:spAutoFit/>
          </a:bodyPr>
          <a:lstStyle/>
          <a:p>
            <a:r>
              <a:rPr lang="fr-FR" b="1" u="sng" dirty="0" err="1" smtClean="0"/>
              <a:t>Siberian</a:t>
            </a:r>
            <a:r>
              <a:rPr lang="fr-FR" b="1" u="sng" dirty="0" smtClean="0"/>
              <a:t> husky</a:t>
            </a:r>
            <a:endParaRPr lang="en-GB" b="1" u="sng" dirty="0"/>
          </a:p>
        </p:txBody>
      </p:sp>
      <p:sp>
        <p:nvSpPr>
          <p:cNvPr id="12" name="TextBox 11"/>
          <p:cNvSpPr txBox="1"/>
          <p:nvPr/>
        </p:nvSpPr>
        <p:spPr>
          <a:xfrm>
            <a:off x="6275156" y="4565459"/>
            <a:ext cx="1014042" cy="307777"/>
          </a:xfrm>
          <a:prstGeom prst="rect">
            <a:avLst/>
          </a:prstGeom>
          <a:noFill/>
        </p:spPr>
        <p:txBody>
          <a:bodyPr wrap="square" rtlCol="0">
            <a:spAutoFit/>
          </a:bodyPr>
          <a:lstStyle/>
          <a:p>
            <a:r>
              <a:rPr lang="fr-FR" b="1" u="sng" dirty="0" smtClean="0"/>
              <a:t>Malamute</a:t>
            </a:r>
            <a:endParaRPr lang="en-GB" b="1" u="sng" dirty="0"/>
          </a:p>
        </p:txBody>
      </p:sp>
    </p:spTree>
    <p:extLst>
      <p:ext uri="{BB962C8B-B14F-4D97-AF65-F5344CB8AC3E}">
        <p14:creationId xmlns:p14="http://schemas.microsoft.com/office/powerpoint/2010/main" val="1127955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600"/>
            <a:ext cx="7445298" cy="576429"/>
          </a:xfrm>
        </p:spPr>
        <p:txBody>
          <a:bodyPr/>
          <a:lstStyle/>
          <a:p>
            <a:r>
              <a:rPr lang="fr-FR" sz="3600" dirty="0" err="1" smtClean="0"/>
              <a:t>Shi_Tzu</a:t>
            </a:r>
            <a:r>
              <a:rPr lang="fr-FR" sz="3600" dirty="0" smtClean="0"/>
              <a:t> </a:t>
            </a:r>
            <a:r>
              <a:rPr lang="fr-FR" sz="3600" dirty="0" err="1" smtClean="0"/>
              <a:t>predictions</a:t>
            </a:r>
            <a:endParaRPr lang="en-GB" sz="3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8" name="Picture 7"/>
          <p:cNvPicPr>
            <a:picLocks noChangeAspect="1"/>
          </p:cNvPicPr>
          <p:nvPr/>
        </p:nvPicPr>
        <p:blipFill>
          <a:blip r:embed="rId2"/>
          <a:stretch>
            <a:fillRect/>
          </a:stretch>
        </p:blipFill>
        <p:spPr>
          <a:xfrm>
            <a:off x="57916" y="1776797"/>
            <a:ext cx="1872887" cy="1394442"/>
          </a:xfrm>
          <a:prstGeom prst="rect">
            <a:avLst/>
          </a:prstGeom>
          <a:ln>
            <a:noFill/>
          </a:ln>
          <a:effectLst>
            <a:softEdge rad="112500"/>
          </a:effectLst>
        </p:spPr>
      </p:pic>
      <p:pic>
        <p:nvPicPr>
          <p:cNvPr id="4" name="Picture 3"/>
          <p:cNvPicPr>
            <a:picLocks noChangeAspect="1"/>
          </p:cNvPicPr>
          <p:nvPr/>
        </p:nvPicPr>
        <p:blipFill>
          <a:blip r:embed="rId3"/>
          <a:stretch>
            <a:fillRect/>
          </a:stretch>
        </p:blipFill>
        <p:spPr>
          <a:xfrm>
            <a:off x="5033077" y="1853089"/>
            <a:ext cx="1800860" cy="1365047"/>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2112598" y="1840688"/>
            <a:ext cx="2807053" cy="1364070"/>
          </a:xfrm>
          <a:prstGeom prst="rect">
            <a:avLst/>
          </a:prstGeom>
        </p:spPr>
      </p:pic>
      <p:sp>
        <p:nvSpPr>
          <p:cNvPr id="9" name="TextBox 8"/>
          <p:cNvSpPr txBox="1"/>
          <p:nvPr/>
        </p:nvSpPr>
        <p:spPr>
          <a:xfrm>
            <a:off x="5723071" y="3139821"/>
            <a:ext cx="1530611" cy="307777"/>
          </a:xfrm>
          <a:prstGeom prst="rect">
            <a:avLst/>
          </a:prstGeom>
          <a:noFill/>
        </p:spPr>
        <p:txBody>
          <a:bodyPr wrap="square" rtlCol="0">
            <a:spAutoFit/>
          </a:bodyPr>
          <a:lstStyle/>
          <a:p>
            <a:r>
              <a:rPr lang="fr-FR" b="1" u="sng" dirty="0" err="1" smtClean="0"/>
              <a:t>Tzu</a:t>
            </a:r>
            <a:endParaRPr lang="en-GB" b="1" u="sng" dirty="0"/>
          </a:p>
        </p:txBody>
      </p:sp>
      <p:sp>
        <p:nvSpPr>
          <p:cNvPr id="10" name="TextBox 9"/>
          <p:cNvSpPr txBox="1"/>
          <p:nvPr/>
        </p:nvSpPr>
        <p:spPr>
          <a:xfrm>
            <a:off x="535853" y="3064248"/>
            <a:ext cx="1530611" cy="307777"/>
          </a:xfrm>
          <a:prstGeom prst="rect">
            <a:avLst/>
          </a:prstGeom>
          <a:noFill/>
        </p:spPr>
        <p:txBody>
          <a:bodyPr wrap="square" rtlCol="0">
            <a:spAutoFit/>
          </a:bodyPr>
          <a:lstStyle/>
          <a:p>
            <a:r>
              <a:rPr lang="fr-FR" b="1" u="sng" dirty="0" err="1" smtClean="0"/>
              <a:t>Shi_tzu</a:t>
            </a:r>
            <a:endParaRPr lang="en-GB" b="1" u="sng" dirty="0"/>
          </a:p>
        </p:txBody>
      </p:sp>
      <p:pic>
        <p:nvPicPr>
          <p:cNvPr id="11" name="Picture 10"/>
          <p:cNvPicPr>
            <a:picLocks noChangeAspect="1"/>
          </p:cNvPicPr>
          <p:nvPr/>
        </p:nvPicPr>
        <p:blipFill>
          <a:blip r:embed="rId5"/>
          <a:stretch>
            <a:fillRect/>
          </a:stretch>
        </p:blipFill>
        <p:spPr>
          <a:xfrm>
            <a:off x="7311874" y="303355"/>
            <a:ext cx="1260084" cy="1172341"/>
          </a:xfrm>
          <a:prstGeom prst="rect">
            <a:avLst/>
          </a:prstGeom>
          <a:ln>
            <a:noFill/>
          </a:ln>
          <a:effectLst>
            <a:softEdge rad="112500"/>
          </a:effectLst>
        </p:spPr>
      </p:pic>
      <p:sp>
        <p:nvSpPr>
          <p:cNvPr id="12" name="TextBox 11"/>
          <p:cNvSpPr txBox="1"/>
          <p:nvPr/>
        </p:nvSpPr>
        <p:spPr>
          <a:xfrm>
            <a:off x="7492046" y="1343360"/>
            <a:ext cx="1530611" cy="307777"/>
          </a:xfrm>
          <a:prstGeom prst="rect">
            <a:avLst/>
          </a:prstGeom>
          <a:noFill/>
        </p:spPr>
        <p:txBody>
          <a:bodyPr wrap="square" rtlCol="0">
            <a:spAutoFit/>
          </a:bodyPr>
          <a:lstStyle/>
          <a:p>
            <a:r>
              <a:rPr lang="fr-FR" b="1" u="sng" dirty="0" err="1" smtClean="0"/>
              <a:t>Pekinese</a:t>
            </a:r>
            <a:endParaRPr lang="en-GB" b="1" u="sng" dirty="0"/>
          </a:p>
        </p:txBody>
      </p:sp>
      <p:pic>
        <p:nvPicPr>
          <p:cNvPr id="13" name="Picture 12"/>
          <p:cNvPicPr>
            <a:picLocks noChangeAspect="1"/>
          </p:cNvPicPr>
          <p:nvPr/>
        </p:nvPicPr>
        <p:blipFill>
          <a:blip r:embed="rId6"/>
          <a:stretch>
            <a:fillRect/>
          </a:stretch>
        </p:blipFill>
        <p:spPr>
          <a:xfrm flipH="1">
            <a:off x="7197197" y="1975317"/>
            <a:ext cx="1509103" cy="1034445"/>
          </a:xfrm>
          <a:prstGeom prst="rect">
            <a:avLst/>
          </a:prstGeom>
          <a:ln>
            <a:noFill/>
          </a:ln>
          <a:effectLst>
            <a:softEdge rad="112500"/>
          </a:effectLst>
        </p:spPr>
      </p:pic>
      <p:sp>
        <p:nvSpPr>
          <p:cNvPr id="15" name="TextBox 14"/>
          <p:cNvSpPr txBox="1"/>
          <p:nvPr/>
        </p:nvSpPr>
        <p:spPr>
          <a:xfrm>
            <a:off x="7311874" y="2908013"/>
            <a:ext cx="1530611" cy="307777"/>
          </a:xfrm>
          <a:prstGeom prst="rect">
            <a:avLst/>
          </a:prstGeom>
          <a:noFill/>
        </p:spPr>
        <p:txBody>
          <a:bodyPr wrap="square" rtlCol="0">
            <a:spAutoFit/>
          </a:bodyPr>
          <a:lstStyle/>
          <a:p>
            <a:r>
              <a:rPr lang="fr-FR" b="1" u="sng" dirty="0" smtClean="0"/>
              <a:t>Tibetan terrier</a:t>
            </a:r>
            <a:endParaRPr lang="en-GB" b="1" u="sng" dirty="0"/>
          </a:p>
        </p:txBody>
      </p:sp>
      <p:pic>
        <p:nvPicPr>
          <p:cNvPr id="16" name="Picture 15"/>
          <p:cNvPicPr>
            <a:picLocks noChangeAspect="1"/>
          </p:cNvPicPr>
          <p:nvPr/>
        </p:nvPicPr>
        <p:blipFill>
          <a:blip r:embed="rId7"/>
          <a:stretch>
            <a:fillRect/>
          </a:stretch>
        </p:blipFill>
        <p:spPr>
          <a:xfrm>
            <a:off x="7402106" y="3333942"/>
            <a:ext cx="1198739" cy="1315014"/>
          </a:xfrm>
          <a:prstGeom prst="rect">
            <a:avLst/>
          </a:prstGeom>
          <a:ln>
            <a:noFill/>
          </a:ln>
          <a:effectLst>
            <a:softEdge rad="112500"/>
          </a:effectLst>
        </p:spPr>
      </p:pic>
      <p:sp>
        <p:nvSpPr>
          <p:cNvPr id="17" name="TextBox 16"/>
          <p:cNvSpPr txBox="1"/>
          <p:nvPr/>
        </p:nvSpPr>
        <p:spPr>
          <a:xfrm>
            <a:off x="7625647" y="4517002"/>
            <a:ext cx="1530611" cy="307777"/>
          </a:xfrm>
          <a:prstGeom prst="rect">
            <a:avLst/>
          </a:prstGeom>
          <a:noFill/>
        </p:spPr>
        <p:txBody>
          <a:bodyPr wrap="square" rtlCol="0">
            <a:spAutoFit/>
          </a:bodyPr>
          <a:lstStyle/>
          <a:p>
            <a:r>
              <a:rPr lang="fr-FR" b="1" u="sng" dirty="0" err="1" smtClean="0"/>
              <a:t>Lhasa</a:t>
            </a:r>
            <a:endParaRPr lang="en-GB" b="1" u="sng" dirty="0"/>
          </a:p>
        </p:txBody>
      </p:sp>
    </p:spTree>
    <p:extLst>
      <p:ext uri="{BB962C8B-B14F-4D97-AF65-F5344CB8AC3E}">
        <p14:creationId xmlns:p14="http://schemas.microsoft.com/office/powerpoint/2010/main" val="263642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600"/>
            <a:ext cx="7445298" cy="576429"/>
          </a:xfrm>
        </p:spPr>
        <p:txBody>
          <a:bodyPr/>
          <a:lstStyle/>
          <a:p>
            <a:r>
              <a:rPr lang="fr-FR" sz="3600" dirty="0" smtClean="0"/>
              <a:t>Collie vs </a:t>
            </a:r>
            <a:r>
              <a:rPr lang="fr-FR" sz="3600" dirty="0" err="1" smtClean="0"/>
              <a:t>Border_collie</a:t>
            </a:r>
            <a:endParaRPr lang="en-GB" sz="3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6" name="Picture 5"/>
          <p:cNvPicPr>
            <a:picLocks noChangeAspect="1"/>
          </p:cNvPicPr>
          <p:nvPr/>
        </p:nvPicPr>
        <p:blipFill>
          <a:blip r:embed="rId2"/>
          <a:stretch>
            <a:fillRect/>
          </a:stretch>
        </p:blipFill>
        <p:spPr>
          <a:xfrm>
            <a:off x="5967794" y="730564"/>
            <a:ext cx="1486276" cy="1614680"/>
          </a:xfrm>
          <a:prstGeom prst="rect">
            <a:avLst/>
          </a:prstGeom>
          <a:ln>
            <a:noFill/>
          </a:ln>
          <a:effectLst>
            <a:softEdge rad="112500"/>
          </a:effectLst>
        </p:spPr>
      </p:pic>
      <p:pic>
        <p:nvPicPr>
          <p:cNvPr id="7" name="Picture 6"/>
          <p:cNvPicPr>
            <a:picLocks noChangeAspect="1"/>
          </p:cNvPicPr>
          <p:nvPr/>
        </p:nvPicPr>
        <p:blipFill>
          <a:blip r:embed="rId3"/>
          <a:stretch>
            <a:fillRect/>
          </a:stretch>
        </p:blipFill>
        <p:spPr>
          <a:xfrm>
            <a:off x="157649" y="1741699"/>
            <a:ext cx="2255002" cy="1667813"/>
          </a:xfrm>
          <a:prstGeom prst="rect">
            <a:avLst/>
          </a:prstGeom>
          <a:ln>
            <a:noFill/>
          </a:ln>
          <a:effectLst>
            <a:softEdge rad="112500"/>
          </a:effectLst>
        </p:spPr>
      </p:pic>
      <p:sp>
        <p:nvSpPr>
          <p:cNvPr id="9" name="TextBox 8"/>
          <p:cNvSpPr txBox="1"/>
          <p:nvPr/>
        </p:nvSpPr>
        <p:spPr>
          <a:xfrm>
            <a:off x="810198" y="3343982"/>
            <a:ext cx="1530611" cy="307777"/>
          </a:xfrm>
          <a:prstGeom prst="rect">
            <a:avLst/>
          </a:prstGeom>
          <a:noFill/>
        </p:spPr>
        <p:txBody>
          <a:bodyPr wrap="square" rtlCol="0">
            <a:spAutoFit/>
          </a:bodyPr>
          <a:lstStyle/>
          <a:p>
            <a:r>
              <a:rPr lang="fr-FR" b="1" u="sng" dirty="0" smtClean="0"/>
              <a:t>Collie</a:t>
            </a:r>
            <a:endParaRPr lang="en-GB" b="1" u="sng" dirty="0"/>
          </a:p>
        </p:txBody>
      </p:sp>
      <p:sp>
        <p:nvSpPr>
          <p:cNvPr id="10" name="TextBox 9"/>
          <p:cNvSpPr txBox="1"/>
          <p:nvPr/>
        </p:nvSpPr>
        <p:spPr>
          <a:xfrm>
            <a:off x="6078591" y="2230240"/>
            <a:ext cx="1530611" cy="307777"/>
          </a:xfrm>
          <a:prstGeom prst="rect">
            <a:avLst/>
          </a:prstGeom>
          <a:noFill/>
        </p:spPr>
        <p:txBody>
          <a:bodyPr wrap="square" rtlCol="0">
            <a:spAutoFit/>
          </a:bodyPr>
          <a:lstStyle/>
          <a:p>
            <a:r>
              <a:rPr lang="fr-FR" b="1" u="sng" dirty="0" err="1" smtClean="0"/>
              <a:t>Border_collie</a:t>
            </a:r>
            <a:endParaRPr lang="en-GB" b="1" u="sng" dirty="0"/>
          </a:p>
        </p:txBody>
      </p:sp>
      <p:pic>
        <p:nvPicPr>
          <p:cNvPr id="12" name="Picture 11"/>
          <p:cNvPicPr>
            <a:picLocks noChangeAspect="1"/>
          </p:cNvPicPr>
          <p:nvPr/>
        </p:nvPicPr>
        <p:blipFill>
          <a:blip r:embed="rId4"/>
          <a:stretch>
            <a:fillRect/>
          </a:stretch>
        </p:blipFill>
        <p:spPr>
          <a:xfrm>
            <a:off x="5802393" y="2748572"/>
            <a:ext cx="2100105" cy="1417204"/>
          </a:xfrm>
          <a:prstGeom prst="rect">
            <a:avLst/>
          </a:prstGeom>
          <a:ln>
            <a:noFill/>
          </a:ln>
          <a:effectLst>
            <a:softEdge rad="112500"/>
          </a:effectLst>
        </p:spPr>
      </p:pic>
      <p:sp>
        <p:nvSpPr>
          <p:cNvPr id="13" name="TextBox 12"/>
          <p:cNvSpPr txBox="1"/>
          <p:nvPr/>
        </p:nvSpPr>
        <p:spPr>
          <a:xfrm>
            <a:off x="5967794" y="4099572"/>
            <a:ext cx="1903269" cy="307777"/>
          </a:xfrm>
          <a:prstGeom prst="rect">
            <a:avLst/>
          </a:prstGeom>
          <a:noFill/>
        </p:spPr>
        <p:txBody>
          <a:bodyPr wrap="square" rtlCol="0">
            <a:spAutoFit/>
          </a:bodyPr>
          <a:lstStyle/>
          <a:p>
            <a:r>
              <a:rPr lang="fr-FR" b="1" u="sng" dirty="0" err="1" smtClean="0"/>
              <a:t>Shetland_sheepdog</a:t>
            </a:r>
            <a:endParaRPr lang="en-GB" b="1" u="sng" dirty="0"/>
          </a:p>
        </p:txBody>
      </p:sp>
      <p:pic>
        <p:nvPicPr>
          <p:cNvPr id="15" name="Picture 14"/>
          <p:cNvPicPr>
            <a:picLocks noChangeAspect="1"/>
          </p:cNvPicPr>
          <p:nvPr/>
        </p:nvPicPr>
        <p:blipFill>
          <a:blip r:embed="rId5"/>
          <a:stretch>
            <a:fillRect/>
          </a:stretch>
        </p:blipFill>
        <p:spPr>
          <a:xfrm>
            <a:off x="2473386" y="2172551"/>
            <a:ext cx="3102871" cy="806107"/>
          </a:xfrm>
          <a:prstGeom prst="rect">
            <a:avLst/>
          </a:prstGeom>
        </p:spPr>
      </p:pic>
    </p:spTree>
    <p:extLst>
      <p:ext uri="{BB962C8B-B14F-4D97-AF65-F5344CB8AC3E}">
        <p14:creationId xmlns:p14="http://schemas.microsoft.com/office/powerpoint/2010/main" val="236031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8686800" cy="613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Conclusion </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35</a:t>
            </a:fld>
            <a:endParaRPr/>
          </a:p>
        </p:txBody>
      </p:sp>
      <p:sp>
        <p:nvSpPr>
          <p:cNvPr id="5" name="Text Placeholder 2"/>
          <p:cNvSpPr>
            <a:spLocks noGrp="1"/>
          </p:cNvSpPr>
          <p:nvPr>
            <p:ph type="body" idx="1"/>
          </p:nvPr>
        </p:nvSpPr>
        <p:spPr>
          <a:xfrm>
            <a:off x="457199" y="1505847"/>
            <a:ext cx="8191825" cy="3504768"/>
          </a:xfrm>
        </p:spPr>
        <p:txBody>
          <a:bodyPr/>
          <a:lstStyle/>
          <a:p>
            <a:pPr algn="just"/>
            <a:r>
              <a:rPr lang="fr-FR" dirty="0" smtClean="0"/>
              <a:t>Transfer </a:t>
            </a:r>
            <a:r>
              <a:rPr lang="fr-FR" dirty="0" err="1" smtClean="0"/>
              <a:t>learning</a:t>
            </a:r>
            <a:r>
              <a:rPr lang="fr-FR" dirty="0" smtClean="0"/>
              <a:t> </a:t>
            </a:r>
            <a:r>
              <a:rPr lang="fr-FR" dirty="0" err="1" smtClean="0"/>
              <a:t>is</a:t>
            </a:r>
            <a:r>
              <a:rPr lang="fr-FR" dirty="0" smtClean="0"/>
              <a:t> a </a:t>
            </a:r>
            <a:r>
              <a:rPr lang="fr-FR" dirty="0" err="1" smtClean="0"/>
              <a:t>really</a:t>
            </a:r>
            <a:r>
              <a:rPr lang="fr-FR" dirty="0" smtClean="0"/>
              <a:t> </a:t>
            </a:r>
            <a:r>
              <a:rPr lang="fr-FR" dirty="0" err="1" smtClean="0"/>
              <a:t>powerful</a:t>
            </a:r>
            <a:r>
              <a:rPr lang="fr-FR" dirty="0" smtClean="0"/>
              <a:t> technique to </a:t>
            </a:r>
            <a:r>
              <a:rPr lang="fr-FR" dirty="0" err="1" smtClean="0"/>
              <a:t>transfer</a:t>
            </a:r>
            <a:r>
              <a:rPr lang="fr-FR" dirty="0" smtClean="0"/>
              <a:t> </a:t>
            </a:r>
            <a:r>
              <a:rPr lang="fr-FR" dirty="0" err="1" smtClean="0"/>
              <a:t>knowledge</a:t>
            </a:r>
            <a:r>
              <a:rPr lang="fr-FR" dirty="0" smtClean="0"/>
              <a:t> </a:t>
            </a:r>
            <a:r>
              <a:rPr lang="fr-FR" dirty="0" err="1" smtClean="0"/>
              <a:t>from</a:t>
            </a:r>
            <a:r>
              <a:rPr lang="fr-FR" dirty="0" smtClean="0"/>
              <a:t> </a:t>
            </a:r>
            <a:r>
              <a:rPr lang="fr-FR" dirty="0" err="1" smtClean="0"/>
              <a:t>pre-trained</a:t>
            </a:r>
            <a:r>
              <a:rPr lang="fr-FR" dirty="0" smtClean="0"/>
              <a:t> model.</a:t>
            </a:r>
          </a:p>
          <a:p>
            <a:pPr algn="just"/>
            <a:r>
              <a:rPr lang="fr-FR" dirty="0" smtClean="0"/>
              <a:t>Lead to </a:t>
            </a:r>
            <a:r>
              <a:rPr lang="fr-FR" dirty="0" err="1"/>
              <a:t>s</a:t>
            </a:r>
            <a:r>
              <a:rPr lang="fr-FR" dirty="0" err="1" smtClean="0"/>
              <a:t>ignificant</a:t>
            </a:r>
            <a:r>
              <a:rPr lang="fr-FR" dirty="0" smtClean="0"/>
              <a:t> </a:t>
            </a:r>
            <a:r>
              <a:rPr lang="fr-FR" dirty="0" err="1" smtClean="0"/>
              <a:t>improvements</a:t>
            </a:r>
            <a:r>
              <a:rPr lang="fr-FR" dirty="0" smtClean="0"/>
              <a:t> compare to the CNN </a:t>
            </a:r>
            <a:r>
              <a:rPr lang="fr-FR" dirty="0" err="1" smtClean="0"/>
              <a:t>from</a:t>
            </a:r>
            <a:r>
              <a:rPr lang="fr-FR" dirty="0" smtClean="0"/>
              <a:t> scratch.</a:t>
            </a:r>
          </a:p>
          <a:p>
            <a:pPr algn="just"/>
            <a:r>
              <a:rPr lang="fr-FR" dirty="0" smtClean="0"/>
              <a:t>The final model </a:t>
            </a:r>
            <a:r>
              <a:rPr lang="fr-FR" dirty="0" err="1" smtClean="0"/>
              <a:t>is</a:t>
            </a:r>
            <a:r>
              <a:rPr lang="fr-FR" dirty="0" smtClean="0"/>
              <a:t> </a:t>
            </a:r>
            <a:r>
              <a:rPr lang="fr-FR" dirty="0" err="1" smtClean="0"/>
              <a:t>quite</a:t>
            </a:r>
            <a:r>
              <a:rPr lang="fr-FR" dirty="0" smtClean="0"/>
              <a:t> good at </a:t>
            </a:r>
            <a:r>
              <a:rPr lang="fr-FR" dirty="0" err="1" smtClean="0"/>
              <a:t>classifying</a:t>
            </a:r>
            <a:r>
              <a:rPr lang="fr-FR" dirty="0" smtClean="0"/>
              <a:t> </a:t>
            </a:r>
            <a:r>
              <a:rPr lang="fr-FR" dirty="0" err="1" smtClean="0"/>
              <a:t>dogs</a:t>
            </a:r>
            <a:r>
              <a:rPr lang="fr-FR" dirty="0" smtClean="0"/>
              <a:t>. </a:t>
            </a:r>
          </a:p>
          <a:p>
            <a:pPr algn="just"/>
            <a:endParaRPr lang="fr-FR" dirty="0" smtClean="0"/>
          </a:p>
          <a:p>
            <a:pPr algn="just"/>
            <a:r>
              <a:rPr lang="fr-FR" dirty="0" smtClean="0"/>
              <a:t>The model </a:t>
            </a:r>
            <a:r>
              <a:rPr lang="fr-FR" dirty="0" err="1" smtClean="0"/>
              <a:t>did</a:t>
            </a:r>
            <a:r>
              <a:rPr lang="fr-FR" dirty="0" smtClean="0"/>
              <a:t> </a:t>
            </a:r>
            <a:r>
              <a:rPr lang="fr-FR" dirty="0" err="1" smtClean="0"/>
              <a:t>make</a:t>
            </a:r>
            <a:r>
              <a:rPr lang="fr-FR" dirty="0" smtClean="0"/>
              <a:t> </a:t>
            </a:r>
            <a:r>
              <a:rPr lang="fr-FR" dirty="0" err="1" smtClean="0"/>
              <a:t>some</a:t>
            </a:r>
            <a:r>
              <a:rPr lang="fr-FR" dirty="0" smtClean="0"/>
              <a:t> </a:t>
            </a:r>
            <a:r>
              <a:rPr lang="fr-FR" dirty="0" err="1" smtClean="0"/>
              <a:t>mistakes</a:t>
            </a:r>
            <a:r>
              <a:rPr lang="fr-FR" dirty="0" smtClean="0"/>
              <a:t> but </a:t>
            </a:r>
            <a:r>
              <a:rPr lang="fr-FR" dirty="0" err="1" smtClean="0"/>
              <a:t>it</a:t>
            </a:r>
            <a:r>
              <a:rPr lang="fr-FR" dirty="0" smtClean="0"/>
              <a:t> </a:t>
            </a:r>
            <a:r>
              <a:rPr lang="fr-FR" dirty="0" err="1" smtClean="0"/>
              <a:t>was</a:t>
            </a:r>
            <a:r>
              <a:rPr lang="fr-FR" dirty="0" smtClean="0"/>
              <a:t> </a:t>
            </a:r>
            <a:r>
              <a:rPr lang="fr-FR" dirty="0" err="1" smtClean="0"/>
              <a:t>mainly</a:t>
            </a:r>
            <a:r>
              <a:rPr lang="fr-FR" dirty="0" smtClean="0"/>
              <a:t> </a:t>
            </a:r>
            <a:r>
              <a:rPr lang="fr-FR" dirty="0" err="1" smtClean="0"/>
              <a:t>with</a:t>
            </a:r>
            <a:r>
              <a:rPr lang="fr-FR" dirty="0" smtClean="0"/>
              <a:t> </a:t>
            </a:r>
            <a:r>
              <a:rPr lang="fr-FR" dirty="0" err="1" smtClean="0"/>
              <a:t>breeds</a:t>
            </a:r>
            <a:r>
              <a:rPr lang="fr-FR" dirty="0" smtClean="0"/>
              <a:t> </a:t>
            </a:r>
            <a:r>
              <a:rPr lang="fr-FR" dirty="0" err="1" smtClean="0"/>
              <a:t>that</a:t>
            </a:r>
            <a:r>
              <a:rPr lang="fr-FR" dirty="0" smtClean="0"/>
              <a:t> are </a:t>
            </a:r>
            <a:r>
              <a:rPr lang="fr-FR" dirty="0" err="1" smtClean="0"/>
              <a:t>really</a:t>
            </a:r>
            <a:r>
              <a:rPr lang="fr-FR" dirty="0" smtClean="0"/>
              <a:t> close to </a:t>
            </a:r>
            <a:r>
              <a:rPr lang="fr-FR" dirty="0" err="1" smtClean="0"/>
              <a:t>each</a:t>
            </a:r>
            <a:r>
              <a:rPr lang="fr-FR" dirty="0" smtClean="0"/>
              <a:t> </a:t>
            </a:r>
            <a:r>
              <a:rPr lang="fr-FR" dirty="0" err="1" smtClean="0"/>
              <a:t>other</a:t>
            </a:r>
            <a:r>
              <a:rPr lang="fr-FR" dirty="0" smtClean="0"/>
              <a:t>. </a:t>
            </a:r>
            <a:r>
              <a:rPr lang="fr-FR" dirty="0" err="1" smtClean="0"/>
              <a:t>Even</a:t>
            </a:r>
            <a:r>
              <a:rPr lang="fr-FR" dirty="0" smtClean="0"/>
              <a:t> a </a:t>
            </a:r>
            <a:r>
              <a:rPr lang="fr-FR" dirty="0" err="1" smtClean="0"/>
              <a:t>human</a:t>
            </a:r>
            <a:r>
              <a:rPr lang="fr-FR" dirty="0" smtClean="0"/>
              <a:t> </a:t>
            </a:r>
            <a:r>
              <a:rPr lang="fr-FR" dirty="0" err="1" smtClean="0"/>
              <a:t>could</a:t>
            </a:r>
            <a:r>
              <a:rPr lang="fr-FR" dirty="0" smtClean="0"/>
              <a:t> have </a:t>
            </a:r>
            <a:r>
              <a:rPr lang="fr-FR" dirty="0" err="1" smtClean="0"/>
              <a:t>missclassified</a:t>
            </a:r>
            <a:r>
              <a:rPr lang="fr-FR" dirty="0" smtClean="0"/>
              <a:t> </a:t>
            </a:r>
            <a:r>
              <a:rPr lang="fr-FR" dirty="0" err="1" smtClean="0"/>
              <a:t>them</a:t>
            </a:r>
            <a:r>
              <a:rPr lang="fr-FR" dirty="0" smtClean="0"/>
              <a:t>.</a:t>
            </a:r>
          </a:p>
          <a:p>
            <a:pPr algn="just"/>
            <a:endParaRPr lang="fr-FR" dirty="0"/>
          </a:p>
          <a:p>
            <a:pPr algn="just"/>
            <a:r>
              <a:rPr lang="fr-FR" dirty="0" smtClean="0"/>
              <a:t>CNN </a:t>
            </a:r>
            <a:r>
              <a:rPr lang="fr-FR" dirty="0" err="1" smtClean="0"/>
              <a:t>models</a:t>
            </a:r>
            <a:r>
              <a:rPr lang="fr-FR" dirty="0" smtClean="0"/>
              <a:t> are </a:t>
            </a:r>
            <a:r>
              <a:rPr lang="fr-FR" dirty="0" err="1" smtClean="0"/>
              <a:t>highly</a:t>
            </a:r>
            <a:r>
              <a:rPr lang="fr-FR" dirty="0" smtClean="0"/>
              <a:t> </a:t>
            </a:r>
            <a:r>
              <a:rPr lang="fr-FR" dirty="0" err="1" smtClean="0"/>
              <a:t>performing</a:t>
            </a:r>
            <a:r>
              <a:rPr lang="fr-FR" dirty="0"/>
              <a:t> </a:t>
            </a:r>
            <a:r>
              <a:rPr lang="fr-FR" dirty="0" smtClean="0"/>
              <a:t>on image classification </a:t>
            </a:r>
            <a:r>
              <a:rPr lang="fr-FR" dirty="0" err="1" smtClean="0"/>
              <a:t>tasks</a:t>
            </a:r>
            <a:r>
              <a:rPr lang="fr-FR" dirty="0" smtClean="0"/>
              <a:t>.</a:t>
            </a:r>
          </a:p>
          <a:p>
            <a:pPr algn="just"/>
            <a:endParaRPr lang="fr-FR" dirty="0"/>
          </a:p>
          <a:p>
            <a:pPr algn="just"/>
            <a:endParaRPr lang="fr-FR" dirty="0" smtClean="0"/>
          </a:p>
          <a:p>
            <a:pPr algn="just"/>
            <a:endParaRPr lang="fr-FR" dirty="0"/>
          </a:p>
          <a:p>
            <a:pPr algn="just"/>
            <a:endParaRPr lang="fr-FR" dirty="0" smtClean="0"/>
          </a:p>
        </p:txBody>
      </p:sp>
    </p:spTree>
    <p:extLst>
      <p:ext uri="{BB962C8B-B14F-4D97-AF65-F5344CB8AC3E}">
        <p14:creationId xmlns:p14="http://schemas.microsoft.com/office/powerpoint/2010/main" val="3639559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58"/>
        <p:cNvGrpSpPr/>
        <p:nvPr/>
      </p:nvGrpSpPr>
      <p:grpSpPr>
        <a:xfrm>
          <a:off x="0" y="0"/>
          <a:ext cx="0" cy="0"/>
          <a:chOff x="0" y="0"/>
          <a:chExt cx="0" cy="0"/>
        </a:xfrm>
      </p:grpSpPr>
      <p:sp>
        <p:nvSpPr>
          <p:cNvPr id="2059" name="Google Shape;2059;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a:p>
        </p:txBody>
      </p:sp>
      <p:grpSp>
        <p:nvGrpSpPr>
          <p:cNvPr id="2060" name="Google Shape;2060;p34"/>
          <p:cNvGrpSpPr/>
          <p:nvPr/>
        </p:nvGrpSpPr>
        <p:grpSpPr>
          <a:xfrm>
            <a:off x="5410301" y="719490"/>
            <a:ext cx="3356124" cy="3829046"/>
            <a:chOff x="2602525" y="317054"/>
            <a:chExt cx="4174283" cy="4762495"/>
          </a:xfrm>
        </p:grpSpPr>
        <p:sp>
          <p:nvSpPr>
            <p:cNvPr id="2061" name="Google Shape;2061;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2" name="Google Shape;2062;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3" name="Google Shape;2063;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4" name="Google Shape;2064;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5" name="Google Shape;2065;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6" name="Google Shape;2066;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7" name="Google Shape;2067;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8" name="Google Shape;2068;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9" name="Google Shape;2069;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0" name="Google Shape;2070;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1" name="Google Shape;2071;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2" name="Google Shape;2072;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3" name="Google Shape;2073;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4" name="Google Shape;2074;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5" name="Google Shape;2075;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6" name="Google Shape;2076;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7" name="Google Shape;2077;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8" name="Google Shape;2078;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18" name="Google Shape;2118;p34"/>
            <p:cNvGrpSpPr/>
            <p:nvPr/>
          </p:nvGrpSpPr>
          <p:grpSpPr>
            <a:xfrm>
              <a:off x="2941619" y="3895613"/>
              <a:ext cx="483621" cy="510995"/>
              <a:chOff x="4345944" y="4626313"/>
              <a:chExt cx="483621" cy="510995"/>
            </a:xfrm>
          </p:grpSpPr>
          <p:grpSp>
            <p:nvGrpSpPr>
              <p:cNvPr id="2119" name="Google Shape;2119;p34"/>
              <p:cNvGrpSpPr/>
              <p:nvPr/>
            </p:nvGrpSpPr>
            <p:grpSpPr>
              <a:xfrm>
                <a:off x="4345944" y="4852987"/>
                <a:ext cx="474200" cy="284321"/>
                <a:chOff x="4345944" y="4852987"/>
                <a:chExt cx="474200" cy="284321"/>
              </a:xfrm>
            </p:grpSpPr>
            <p:sp>
              <p:nvSpPr>
                <p:cNvPr id="2120" name="Google Shape;2120;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23" name="Google Shape;2123;p34"/>
                <p:cNvGrpSpPr/>
                <p:nvPr/>
              </p:nvGrpSpPr>
              <p:grpSpPr>
                <a:xfrm>
                  <a:off x="4457040" y="4985575"/>
                  <a:ext cx="133724" cy="77247"/>
                  <a:chOff x="4457040" y="4985575"/>
                  <a:chExt cx="133724" cy="77247"/>
                </a:xfrm>
              </p:grpSpPr>
              <p:sp>
                <p:nvSpPr>
                  <p:cNvPr id="2124" name="Google Shape;2124;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26" name="Google Shape;2126;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5" name="Google Shape;2135;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6" name="Google Shape;2136;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7" name="Google Shape;2137;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0" name="Google Shape;2140;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1" name="Google Shape;2141;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3" name="Google Shape;2143;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90" name="Google Shape;2190;p34"/>
              <p:cNvGrpSpPr/>
              <p:nvPr/>
            </p:nvGrpSpPr>
            <p:grpSpPr>
              <a:xfrm>
                <a:off x="4543079" y="4626313"/>
                <a:ext cx="286486" cy="386884"/>
                <a:chOff x="4543079" y="4626313"/>
                <a:chExt cx="286486" cy="386884"/>
              </a:xfrm>
            </p:grpSpPr>
            <p:grpSp>
              <p:nvGrpSpPr>
                <p:cNvPr id="2191" name="Google Shape;2191;p34"/>
                <p:cNvGrpSpPr/>
                <p:nvPr/>
              </p:nvGrpSpPr>
              <p:grpSpPr>
                <a:xfrm>
                  <a:off x="4543079" y="4626313"/>
                  <a:ext cx="286486" cy="386884"/>
                  <a:chOff x="4543079" y="4626313"/>
                  <a:chExt cx="286486" cy="386884"/>
                </a:xfrm>
              </p:grpSpPr>
              <p:sp>
                <p:nvSpPr>
                  <p:cNvPr id="2192" name="Google Shape;2192;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97" name="Google Shape;2197;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00" name="Google Shape;2200;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06" name="Google Shape;2206;p34"/>
          <p:cNvSpPr txBox="1">
            <a:spLocks noGrp="1"/>
          </p:cNvSpPr>
          <p:nvPr>
            <p:ph type="ctrTitle" idx="4294967295"/>
          </p:nvPr>
        </p:nvSpPr>
        <p:spPr>
          <a:xfrm>
            <a:off x="682978" y="1687198"/>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t>THANKS!</a:t>
            </a:r>
            <a:endParaRPr sz="7200" dirty="0"/>
          </a:p>
        </p:txBody>
      </p:sp>
      <p:sp>
        <p:nvSpPr>
          <p:cNvPr id="2207" name="Google Shape;2207;p34"/>
          <p:cNvSpPr txBox="1">
            <a:spLocks noGrp="1"/>
          </p:cNvSpPr>
          <p:nvPr>
            <p:ph type="subTitle" idx="4294967295"/>
          </p:nvPr>
        </p:nvSpPr>
        <p:spPr>
          <a:xfrm>
            <a:off x="712851" y="2590099"/>
            <a:ext cx="4343700" cy="19200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3600" b="1" dirty="0">
                <a:solidFill>
                  <a:schemeClr val="accent1"/>
                </a:solidFill>
                <a:latin typeface="Barlow"/>
                <a:ea typeface="Barlow"/>
                <a:cs typeface="Barlow"/>
                <a:sym typeface="Barlow"/>
              </a:rPr>
              <a:t>Any questions</a:t>
            </a:r>
            <a:r>
              <a:rPr lang="en" sz="3600" b="1" dirty="0" smtClean="0">
                <a:solidFill>
                  <a:schemeClr val="accent1"/>
                </a:solidFill>
                <a:latin typeface="Barlow"/>
                <a:ea typeface="Barlow"/>
                <a:cs typeface="Barlow"/>
                <a:sym typeface="Barlow"/>
              </a:rPr>
              <a:t>?</a:t>
            </a:r>
            <a:endParaRPr sz="3600" b="1" dirty="0">
              <a:solidFill>
                <a:schemeClr val="accent1"/>
              </a:solidFill>
              <a:latin typeface="Barlow"/>
              <a:ea typeface="Barlow"/>
              <a:cs typeface="Barlow"/>
              <a:sym typeface="Barlow"/>
            </a:endParaRPr>
          </a:p>
        </p:txBody>
      </p:sp>
    </p:spTree>
    <p:extLst>
      <p:ext uri="{BB962C8B-B14F-4D97-AF65-F5344CB8AC3E}">
        <p14:creationId xmlns:p14="http://schemas.microsoft.com/office/powerpoint/2010/main" val="3937746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996225" y="1781835"/>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Dataset</a:t>
            </a:r>
            <a:endParaRPr dirty="0"/>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Let’s start </a:t>
            </a:r>
            <a:r>
              <a:rPr lang="en" dirty="0" smtClean="0"/>
              <a:t>by exploring the dataset</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20293493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Dataset summary</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Text Placeholder 2"/>
          <p:cNvSpPr>
            <a:spLocks noGrp="1"/>
          </p:cNvSpPr>
          <p:nvPr>
            <p:ph type="body" idx="1"/>
          </p:nvPr>
        </p:nvSpPr>
        <p:spPr>
          <a:xfrm>
            <a:off x="457200" y="1397920"/>
            <a:ext cx="8315093" cy="3238829"/>
          </a:xfrm>
        </p:spPr>
        <p:txBody>
          <a:bodyPr/>
          <a:lstStyle/>
          <a:p>
            <a:pPr algn="just"/>
            <a:endParaRPr lang="fr-FR" dirty="0" smtClean="0"/>
          </a:p>
          <a:p>
            <a:pPr algn="just"/>
            <a:r>
              <a:rPr lang="fr-FR" dirty="0" smtClean="0"/>
              <a:t>Stanford dog </a:t>
            </a:r>
            <a:r>
              <a:rPr lang="fr-FR" dirty="0" err="1" smtClean="0"/>
              <a:t>dataset</a:t>
            </a:r>
            <a:endParaRPr lang="fr-FR" dirty="0" smtClean="0"/>
          </a:p>
          <a:p>
            <a:pPr algn="just"/>
            <a:r>
              <a:rPr lang="fr-FR" dirty="0" smtClean="0"/>
              <a:t>120 </a:t>
            </a:r>
            <a:r>
              <a:rPr lang="fr-FR" dirty="0" err="1" smtClean="0"/>
              <a:t>breeds</a:t>
            </a:r>
            <a:endParaRPr lang="fr-FR" dirty="0" smtClean="0"/>
          </a:p>
          <a:p>
            <a:pPr algn="just"/>
            <a:r>
              <a:rPr lang="fr-FR" dirty="0" err="1" smtClean="0"/>
              <a:t>Between</a:t>
            </a:r>
            <a:r>
              <a:rPr lang="fr-FR" dirty="0" smtClean="0"/>
              <a:t> 148 and 252 images per class</a:t>
            </a:r>
          </a:p>
          <a:p>
            <a:pPr algn="just"/>
            <a:r>
              <a:rPr lang="fr-FR" dirty="0"/>
              <a:t>20580 </a:t>
            </a:r>
            <a:r>
              <a:rPr lang="fr-FR" dirty="0" smtClean="0"/>
              <a:t>images</a:t>
            </a:r>
          </a:p>
          <a:p>
            <a:pPr algn="just"/>
            <a:r>
              <a:rPr lang="fr-FR" dirty="0" err="1" smtClean="0"/>
              <a:t>Balanced</a:t>
            </a:r>
            <a:r>
              <a:rPr lang="fr-FR" dirty="0" smtClean="0"/>
              <a:t> </a:t>
            </a:r>
            <a:r>
              <a:rPr lang="fr-FR" dirty="0" err="1" smtClean="0"/>
              <a:t>dataset</a:t>
            </a:r>
            <a:endParaRPr lang="fr-FR" dirty="0"/>
          </a:p>
          <a:p>
            <a:pPr algn="just"/>
            <a:endParaRPr lang="fr-FR" dirty="0" smtClean="0"/>
          </a:p>
        </p:txBody>
      </p:sp>
      <p:pic>
        <p:nvPicPr>
          <p:cNvPr id="2" name="Picture 1"/>
          <p:cNvPicPr>
            <a:picLocks noChangeAspect="1"/>
          </p:cNvPicPr>
          <p:nvPr/>
        </p:nvPicPr>
        <p:blipFill>
          <a:blip r:embed="rId3"/>
          <a:stretch>
            <a:fillRect/>
          </a:stretch>
        </p:blipFill>
        <p:spPr>
          <a:xfrm>
            <a:off x="4881459" y="1693359"/>
            <a:ext cx="4057650" cy="2647950"/>
          </a:xfrm>
          <a:prstGeom prst="rect">
            <a:avLst/>
          </a:prstGeom>
        </p:spPr>
      </p:pic>
    </p:spTree>
    <p:extLst>
      <p:ext uri="{BB962C8B-B14F-4D97-AF65-F5344CB8AC3E}">
        <p14:creationId xmlns:p14="http://schemas.microsoft.com/office/powerpoint/2010/main" val="4031250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nvPr>
        </p:nvSpPr>
        <p:spPr>
          <a:xfrm>
            <a:off x="895476" y="1968980"/>
            <a:ext cx="46767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000" dirty="0" smtClean="0"/>
              <a:t>Preprocessing &amp;</a:t>
            </a:r>
            <a:br>
              <a:rPr lang="en" sz="4000" dirty="0" smtClean="0"/>
            </a:br>
            <a:r>
              <a:rPr lang="en" sz="4000" dirty="0" smtClean="0"/>
              <a:t>CNN structure</a:t>
            </a:r>
            <a:endParaRPr sz="4000" dirty="0"/>
          </a:p>
        </p:txBody>
      </p:sp>
      <p:sp>
        <p:nvSpPr>
          <p:cNvPr id="406" name="Google Shape;406;p15"/>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Let’s start </a:t>
            </a:r>
            <a:r>
              <a:rPr lang="en" dirty="0" smtClean="0"/>
              <a:t>by exploring the dataset</a:t>
            </a:r>
            <a:endParaRPr dirty="0"/>
          </a:p>
        </p:txBody>
      </p:sp>
      <p:sp>
        <p:nvSpPr>
          <p:cNvPr id="407" name="Google Shape;407;p15"/>
          <p:cNvSpPr txBox="1"/>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lt1"/>
                </a:solidFill>
                <a:latin typeface="Barlow"/>
                <a:ea typeface="Barlow"/>
                <a:cs typeface="Barlow"/>
                <a:sym typeface="Barlow"/>
              </a:rPr>
              <a:t>1</a:t>
            </a:r>
            <a:endParaRPr sz="3600" b="1">
              <a:solidFill>
                <a:schemeClr val="lt1"/>
              </a:solidFill>
              <a:latin typeface="Barlow"/>
              <a:ea typeface="Barlow"/>
              <a:cs typeface="Barlow"/>
              <a:sym typeface="Barlow"/>
            </a:endParaRPr>
          </a:p>
        </p:txBody>
      </p:sp>
      <p:grpSp>
        <p:nvGrpSpPr>
          <p:cNvPr id="408" name="Google Shape;408;p15"/>
          <p:cNvGrpSpPr/>
          <p:nvPr/>
        </p:nvGrpSpPr>
        <p:grpSpPr>
          <a:xfrm>
            <a:off x="5435079" y="912423"/>
            <a:ext cx="3239723" cy="3318665"/>
            <a:chOff x="2270525" y="117216"/>
            <a:chExt cx="4650765" cy="4762722"/>
          </a:xfrm>
        </p:grpSpPr>
        <p:sp>
          <p:nvSpPr>
            <p:cNvPr id="409" name="Google Shape;409;p15"/>
            <p:cNvSpPr/>
            <p:nvPr/>
          </p:nvSpPr>
          <p:spPr>
            <a:xfrm>
              <a:off x="2270525" y="2788917"/>
              <a:ext cx="1367464" cy="791146"/>
            </a:xfrm>
            <a:custGeom>
              <a:avLst/>
              <a:gdLst/>
              <a:ahLst/>
              <a:cxnLst/>
              <a:rect l="l" t="t" r="r" b="b"/>
              <a:pathLst>
                <a:path w="1367464" h="791146" extrusionOk="0">
                  <a:moveTo>
                    <a:pt x="1367464" y="395573"/>
                  </a:moveTo>
                  <a:cubicBezTo>
                    <a:pt x="1367464" y="614042"/>
                    <a:pt x="1061347" y="791146"/>
                    <a:pt x="683732" y="791146"/>
                  </a:cubicBezTo>
                  <a:cubicBezTo>
                    <a:pt x="306117" y="791146"/>
                    <a:pt x="0" y="614042"/>
                    <a:pt x="0" y="395573"/>
                  </a:cubicBezTo>
                  <a:cubicBezTo>
                    <a:pt x="0" y="177104"/>
                    <a:pt x="306117" y="0"/>
                    <a:pt x="683732" y="0"/>
                  </a:cubicBezTo>
                  <a:cubicBezTo>
                    <a:pt x="1061347" y="0"/>
                    <a:pt x="1367464" y="177104"/>
                    <a:pt x="1367464" y="395573"/>
                  </a:cubicBezTo>
                  <a:close/>
                </a:path>
              </a:pathLst>
            </a:custGeom>
            <a:solidFill>
              <a:srgbClr val="D6D8E5">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15"/>
            <p:cNvSpPr/>
            <p:nvPr/>
          </p:nvSpPr>
          <p:spPr>
            <a:xfrm>
              <a:off x="2565006" y="2921600"/>
              <a:ext cx="762723" cy="441198"/>
            </a:xfrm>
            <a:custGeom>
              <a:avLst/>
              <a:gdLst/>
              <a:ahLst/>
              <a:cxnLst/>
              <a:rect l="l" t="t" r="r" b="b"/>
              <a:pathLst>
                <a:path w="762723" h="441198" extrusionOk="0">
                  <a:moveTo>
                    <a:pt x="762723" y="220599"/>
                  </a:moveTo>
                  <a:cubicBezTo>
                    <a:pt x="762723" y="342432"/>
                    <a:pt x="591982" y="441198"/>
                    <a:pt x="381362" y="441198"/>
                  </a:cubicBezTo>
                  <a:cubicBezTo>
                    <a:pt x="170741" y="441198"/>
                    <a:pt x="0" y="342432"/>
                    <a:pt x="0" y="220599"/>
                  </a:cubicBezTo>
                  <a:cubicBezTo>
                    <a:pt x="0" y="98765"/>
                    <a:pt x="170741" y="0"/>
                    <a:pt x="381362" y="0"/>
                  </a:cubicBezTo>
                  <a:cubicBezTo>
                    <a:pt x="591982" y="0"/>
                    <a:pt x="762723" y="98765"/>
                    <a:pt x="762723" y="220599"/>
                  </a:cubicBezTo>
                  <a:close/>
                </a:path>
              </a:pathLst>
            </a:custGeom>
            <a:solidFill>
              <a:srgbClr val="EDEFF9">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5"/>
            <p:cNvSpPr/>
            <p:nvPr/>
          </p:nvSpPr>
          <p:spPr>
            <a:xfrm>
              <a:off x="2834012" y="3000943"/>
              <a:ext cx="217486" cy="125920"/>
            </a:xfrm>
            <a:custGeom>
              <a:avLst/>
              <a:gdLst/>
              <a:ahLst/>
              <a:cxnLst/>
              <a:rect l="l" t="t" r="r" b="b"/>
              <a:pathLst>
                <a:path w="217486" h="125920" extrusionOk="0">
                  <a:moveTo>
                    <a:pt x="217486" y="62960"/>
                  </a:moveTo>
                  <a:cubicBezTo>
                    <a:pt x="217486" y="97732"/>
                    <a:pt x="168800" y="125920"/>
                    <a:pt x="108743" y="125920"/>
                  </a:cubicBezTo>
                  <a:cubicBezTo>
                    <a:pt x="48686" y="125920"/>
                    <a:pt x="0" y="97732"/>
                    <a:pt x="0" y="62960"/>
                  </a:cubicBezTo>
                  <a:cubicBezTo>
                    <a:pt x="0" y="28188"/>
                    <a:pt x="48686" y="0"/>
                    <a:pt x="108743" y="0"/>
                  </a:cubicBezTo>
                  <a:cubicBezTo>
                    <a:pt x="168800" y="0"/>
                    <a:pt x="217486" y="28188"/>
                    <a:pt x="217486" y="62960"/>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5"/>
            <p:cNvSpPr/>
            <p:nvPr/>
          </p:nvSpPr>
          <p:spPr>
            <a:xfrm>
              <a:off x="2841806" y="2229228"/>
              <a:ext cx="209121" cy="823531"/>
            </a:xfrm>
            <a:custGeom>
              <a:avLst/>
              <a:gdLst/>
              <a:ahLst/>
              <a:cxnLst/>
              <a:rect l="l" t="t" r="r" b="b"/>
              <a:pathLst>
                <a:path w="209121" h="823531" extrusionOk="0">
                  <a:moveTo>
                    <a:pt x="0" y="0"/>
                  </a:moveTo>
                  <a:lnTo>
                    <a:pt x="209121" y="0"/>
                  </a:lnTo>
                  <a:lnTo>
                    <a:pt x="209121" y="823532"/>
                  </a:lnTo>
                  <a:lnTo>
                    <a:pt x="0" y="823532"/>
                  </a:ln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5"/>
            <p:cNvSpPr/>
            <p:nvPr/>
          </p:nvSpPr>
          <p:spPr>
            <a:xfrm>
              <a:off x="2831826" y="2112223"/>
              <a:ext cx="249895" cy="580777"/>
            </a:xfrm>
            <a:custGeom>
              <a:avLst/>
              <a:gdLst/>
              <a:ahLst/>
              <a:cxnLst/>
              <a:rect l="l" t="t" r="r" b="b"/>
              <a:pathLst>
                <a:path w="249895" h="580777" extrusionOk="0">
                  <a:moveTo>
                    <a:pt x="0" y="107670"/>
                  </a:moveTo>
                  <a:cubicBezTo>
                    <a:pt x="0" y="107670"/>
                    <a:pt x="5703" y="277025"/>
                    <a:pt x="125948" y="580777"/>
                  </a:cubicBezTo>
                  <a:cubicBezTo>
                    <a:pt x="125948" y="580777"/>
                    <a:pt x="237923" y="336175"/>
                    <a:pt x="249520" y="102527"/>
                  </a:cubicBezTo>
                  <a:cubicBezTo>
                    <a:pt x="261117" y="-131122"/>
                    <a:pt x="0" y="107670"/>
                    <a:pt x="0" y="107670"/>
                  </a:cubicBezTo>
                  <a:close/>
                </a:path>
              </a:pathLst>
            </a:custGeom>
            <a:solidFill>
              <a:srgbClr val="FFBC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5"/>
            <p:cNvSpPr/>
            <p:nvPr/>
          </p:nvSpPr>
          <p:spPr>
            <a:xfrm>
              <a:off x="2373659" y="1582290"/>
              <a:ext cx="397711" cy="625506"/>
            </a:xfrm>
            <a:custGeom>
              <a:avLst/>
              <a:gdLst/>
              <a:ahLst/>
              <a:cxnLst/>
              <a:rect l="l" t="t" r="r" b="b"/>
              <a:pathLst>
                <a:path w="397711" h="625506" extrusionOk="0">
                  <a:moveTo>
                    <a:pt x="311306" y="0"/>
                  </a:moveTo>
                  <a:lnTo>
                    <a:pt x="33079" y="271272"/>
                  </a:lnTo>
                  <a:lnTo>
                    <a:pt x="0" y="625507"/>
                  </a:lnTo>
                  <a:lnTo>
                    <a:pt x="336495" y="456438"/>
                  </a:lnTo>
                  <a:lnTo>
                    <a:pt x="397711" y="24384"/>
                  </a:lnTo>
                  <a:lnTo>
                    <a:pt x="31130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5"/>
            <p:cNvSpPr/>
            <p:nvPr/>
          </p:nvSpPr>
          <p:spPr>
            <a:xfrm>
              <a:off x="3144177" y="1582290"/>
              <a:ext cx="397710" cy="625506"/>
            </a:xfrm>
            <a:custGeom>
              <a:avLst/>
              <a:gdLst/>
              <a:ahLst/>
              <a:cxnLst/>
              <a:rect l="l" t="t" r="r" b="b"/>
              <a:pathLst>
                <a:path w="397710" h="625506" extrusionOk="0">
                  <a:moveTo>
                    <a:pt x="86405" y="0"/>
                  </a:moveTo>
                  <a:lnTo>
                    <a:pt x="364537" y="271272"/>
                  </a:lnTo>
                  <a:lnTo>
                    <a:pt x="397711" y="625507"/>
                  </a:lnTo>
                  <a:lnTo>
                    <a:pt x="59980" y="444722"/>
                  </a:lnTo>
                  <a:lnTo>
                    <a:pt x="0" y="24384"/>
                  </a:lnTo>
                  <a:lnTo>
                    <a:pt x="8640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5"/>
            <p:cNvSpPr/>
            <p:nvPr/>
          </p:nvSpPr>
          <p:spPr>
            <a:xfrm>
              <a:off x="2815951" y="2102641"/>
              <a:ext cx="276610" cy="160020"/>
            </a:xfrm>
            <a:custGeom>
              <a:avLst/>
              <a:gdLst/>
              <a:ahLst/>
              <a:cxnLst/>
              <a:rect l="l" t="t" r="r" b="b"/>
              <a:pathLst>
                <a:path w="276610" h="160020" extrusionOk="0">
                  <a:moveTo>
                    <a:pt x="276611" y="80010"/>
                  </a:moveTo>
                  <a:cubicBezTo>
                    <a:pt x="276611" y="124198"/>
                    <a:pt x="214689" y="160020"/>
                    <a:pt x="138305" y="160020"/>
                  </a:cubicBezTo>
                  <a:cubicBezTo>
                    <a:pt x="61921" y="160020"/>
                    <a:pt x="0" y="124198"/>
                    <a:pt x="0" y="80010"/>
                  </a:cubicBezTo>
                  <a:cubicBezTo>
                    <a:pt x="0" y="35822"/>
                    <a:pt x="61921" y="0"/>
                    <a:pt x="138305" y="0"/>
                  </a:cubicBezTo>
                  <a:cubicBezTo>
                    <a:pt x="214689" y="0"/>
                    <a:pt x="276611" y="35822"/>
                    <a:pt x="276611" y="80010"/>
                  </a:cubicBezTo>
                  <a:close/>
                </a:path>
              </a:pathLst>
            </a:custGeom>
            <a:solidFill>
              <a:srgbClr val="4249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5"/>
            <p:cNvSpPr/>
            <p:nvPr/>
          </p:nvSpPr>
          <p:spPr>
            <a:xfrm>
              <a:off x="2744565" y="2030632"/>
              <a:ext cx="418908" cy="74675"/>
            </a:xfrm>
            <a:custGeom>
              <a:avLst/>
              <a:gdLst/>
              <a:ahLst/>
              <a:cxnLst/>
              <a:rect l="l" t="t" r="r" b="b"/>
              <a:pathLst>
                <a:path w="418908" h="74675" extrusionOk="0">
                  <a:moveTo>
                    <a:pt x="0" y="72009"/>
                  </a:moveTo>
                  <a:lnTo>
                    <a:pt x="0" y="0"/>
                  </a:lnTo>
                  <a:lnTo>
                    <a:pt x="418908" y="0"/>
                  </a:lnTo>
                  <a:lnTo>
                    <a:pt x="418908" y="74676"/>
                  </a:lnTo>
                  <a:lnTo>
                    <a:pt x="0" y="72009"/>
                  </a:lnTo>
                  <a:close/>
                </a:path>
              </a:pathLst>
            </a:custGeom>
            <a:solidFill>
              <a:srgbClr val="49494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5"/>
            <p:cNvSpPr/>
            <p:nvPr/>
          </p:nvSpPr>
          <p:spPr>
            <a:xfrm>
              <a:off x="2744565" y="1981197"/>
              <a:ext cx="419383" cy="242697"/>
            </a:xfrm>
            <a:custGeom>
              <a:avLst/>
              <a:gdLst/>
              <a:ahLst/>
              <a:cxnLst/>
              <a:rect l="l" t="t" r="r" b="b"/>
              <a:pathLst>
                <a:path w="419383" h="242697" extrusionOk="0">
                  <a:moveTo>
                    <a:pt x="419384" y="121348"/>
                  </a:moveTo>
                  <a:cubicBezTo>
                    <a:pt x="419384" y="188367"/>
                    <a:pt x="325501" y="242697"/>
                    <a:pt x="209692" y="242697"/>
                  </a:cubicBezTo>
                  <a:cubicBezTo>
                    <a:pt x="93882" y="242697"/>
                    <a:pt x="0" y="188367"/>
                    <a:pt x="0" y="121348"/>
                  </a:cubicBezTo>
                  <a:cubicBezTo>
                    <a:pt x="0" y="54330"/>
                    <a:pt x="93882" y="0"/>
                    <a:pt x="209692" y="0"/>
                  </a:cubicBezTo>
                  <a:cubicBezTo>
                    <a:pt x="325501" y="0"/>
                    <a:pt x="419384" y="54329"/>
                    <a:pt x="419384" y="12134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5"/>
            <p:cNvSpPr/>
            <p:nvPr/>
          </p:nvSpPr>
          <p:spPr>
            <a:xfrm>
              <a:off x="2697703" y="1845275"/>
              <a:ext cx="511777" cy="296036"/>
            </a:xfrm>
            <a:custGeom>
              <a:avLst/>
              <a:gdLst/>
              <a:ahLst/>
              <a:cxnLst/>
              <a:rect l="l" t="t" r="r" b="b"/>
              <a:pathLst>
                <a:path w="511777" h="296036" extrusionOk="0">
                  <a:moveTo>
                    <a:pt x="511777" y="148019"/>
                  </a:moveTo>
                  <a:cubicBezTo>
                    <a:pt x="511777" y="229767"/>
                    <a:pt x="397212" y="296037"/>
                    <a:pt x="255889" y="296037"/>
                  </a:cubicBezTo>
                  <a:cubicBezTo>
                    <a:pt x="114565" y="296037"/>
                    <a:pt x="0" y="229767"/>
                    <a:pt x="0" y="148019"/>
                  </a:cubicBezTo>
                  <a:cubicBezTo>
                    <a:pt x="0" y="66270"/>
                    <a:pt x="114565" y="0"/>
                    <a:pt x="255889" y="0"/>
                  </a:cubicBezTo>
                  <a:cubicBezTo>
                    <a:pt x="397212" y="0"/>
                    <a:pt x="511777" y="66270"/>
                    <a:pt x="511777" y="148019"/>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5"/>
            <p:cNvSpPr/>
            <p:nvPr/>
          </p:nvSpPr>
          <p:spPr>
            <a:xfrm>
              <a:off x="2681484" y="530635"/>
              <a:ext cx="548516" cy="1538895"/>
            </a:xfrm>
            <a:custGeom>
              <a:avLst/>
              <a:gdLst/>
              <a:ahLst/>
              <a:cxnLst/>
              <a:rect l="l" t="t" r="r" b="b"/>
              <a:pathLst>
                <a:path w="548516" h="1538895" extrusionOk="0">
                  <a:moveTo>
                    <a:pt x="548433" y="1199007"/>
                  </a:moveTo>
                  <a:lnTo>
                    <a:pt x="548433" y="1199007"/>
                  </a:lnTo>
                  <a:cubicBezTo>
                    <a:pt x="548433" y="1210913"/>
                    <a:pt x="548433" y="1222629"/>
                    <a:pt x="548433" y="1233964"/>
                  </a:cubicBezTo>
                  <a:cubicBezTo>
                    <a:pt x="548433" y="1243489"/>
                    <a:pt x="548433" y="1253014"/>
                    <a:pt x="548433" y="1262539"/>
                  </a:cubicBezTo>
                  <a:cubicBezTo>
                    <a:pt x="548433" y="1275398"/>
                    <a:pt x="547767" y="1287685"/>
                    <a:pt x="547292" y="1299686"/>
                  </a:cubicBezTo>
                  <a:cubicBezTo>
                    <a:pt x="547292" y="1314641"/>
                    <a:pt x="546246" y="1328833"/>
                    <a:pt x="545486" y="1342454"/>
                  </a:cubicBezTo>
                  <a:cubicBezTo>
                    <a:pt x="544725" y="1356074"/>
                    <a:pt x="544060" y="1369409"/>
                    <a:pt x="543109" y="1381697"/>
                  </a:cubicBezTo>
                  <a:cubicBezTo>
                    <a:pt x="539212" y="1435513"/>
                    <a:pt x="539307" y="1475137"/>
                    <a:pt x="532653" y="1490662"/>
                  </a:cubicBezTo>
                  <a:cubicBezTo>
                    <a:pt x="496437" y="1575530"/>
                    <a:pt x="373911" y="1528762"/>
                    <a:pt x="313456" y="1498283"/>
                  </a:cubicBezTo>
                  <a:cubicBezTo>
                    <a:pt x="291118" y="1487043"/>
                    <a:pt x="276384" y="1477804"/>
                    <a:pt x="276384" y="1477804"/>
                  </a:cubicBezTo>
                  <a:lnTo>
                    <a:pt x="270871" y="1477804"/>
                  </a:lnTo>
                  <a:cubicBezTo>
                    <a:pt x="270871" y="1477804"/>
                    <a:pt x="253381" y="1487329"/>
                    <a:pt x="227526" y="1497616"/>
                  </a:cubicBezTo>
                  <a:cubicBezTo>
                    <a:pt x="164124" y="1523333"/>
                    <a:pt x="51104" y="1568958"/>
                    <a:pt x="19735" y="1490377"/>
                  </a:cubicBezTo>
                  <a:cubicBezTo>
                    <a:pt x="14127" y="1476280"/>
                    <a:pt x="8519" y="1429703"/>
                    <a:pt x="5097" y="1380935"/>
                  </a:cubicBezTo>
                  <a:cubicBezTo>
                    <a:pt x="4241" y="1368743"/>
                    <a:pt x="3481" y="1355693"/>
                    <a:pt x="2721" y="1341787"/>
                  </a:cubicBezTo>
                  <a:cubicBezTo>
                    <a:pt x="1960" y="1327880"/>
                    <a:pt x="1580" y="1314069"/>
                    <a:pt x="1010" y="1299115"/>
                  </a:cubicBezTo>
                  <a:cubicBezTo>
                    <a:pt x="1010" y="1287208"/>
                    <a:pt x="344" y="1274921"/>
                    <a:pt x="59" y="1262158"/>
                  </a:cubicBezTo>
                  <a:cubicBezTo>
                    <a:pt x="59" y="1252633"/>
                    <a:pt x="59" y="1243108"/>
                    <a:pt x="59" y="1233583"/>
                  </a:cubicBezTo>
                  <a:lnTo>
                    <a:pt x="59" y="1233583"/>
                  </a:lnTo>
                  <a:lnTo>
                    <a:pt x="59" y="1198626"/>
                  </a:lnTo>
                  <a:lnTo>
                    <a:pt x="59" y="1198626"/>
                  </a:lnTo>
                  <a:cubicBezTo>
                    <a:pt x="-1652" y="866299"/>
                    <a:pt x="33518" y="334899"/>
                    <a:pt x="149676" y="108109"/>
                  </a:cubicBezTo>
                  <a:cubicBezTo>
                    <a:pt x="183230" y="42481"/>
                    <a:pt x="223534" y="2381"/>
                    <a:pt x="271727" y="0"/>
                  </a:cubicBezTo>
                  <a:lnTo>
                    <a:pt x="271727" y="0"/>
                  </a:lnTo>
                  <a:lnTo>
                    <a:pt x="277240" y="0"/>
                  </a:lnTo>
                  <a:lnTo>
                    <a:pt x="277240" y="0"/>
                  </a:lnTo>
                  <a:cubicBezTo>
                    <a:pt x="324768" y="2476"/>
                    <a:pt x="365546" y="42386"/>
                    <a:pt x="399196" y="107728"/>
                  </a:cubicBezTo>
                  <a:cubicBezTo>
                    <a:pt x="513737" y="333661"/>
                    <a:pt x="550524" y="862965"/>
                    <a:pt x="548433" y="1199007"/>
                  </a:cubicBezTo>
                  <a:close/>
                </a:path>
              </a:pathLst>
            </a:custGeom>
            <a:solidFill>
              <a:srgbClr val="EDEF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5"/>
            <p:cNvSpPr/>
            <p:nvPr/>
          </p:nvSpPr>
          <p:spPr>
            <a:xfrm>
              <a:off x="2858251" y="1222531"/>
              <a:ext cx="193342" cy="193738"/>
            </a:xfrm>
            <a:custGeom>
              <a:avLst/>
              <a:gdLst/>
              <a:ahLst/>
              <a:cxnLst/>
              <a:rect l="l" t="t" r="r" b="b"/>
              <a:pathLst>
                <a:path w="193342" h="193738" extrusionOk="0">
                  <a:moveTo>
                    <a:pt x="193342" y="96869"/>
                  </a:moveTo>
                  <a:cubicBezTo>
                    <a:pt x="193342" y="150369"/>
                    <a:pt x="150061" y="193739"/>
                    <a:pt x="96671" y="193739"/>
                  </a:cubicBezTo>
                  <a:cubicBezTo>
                    <a:pt x="43281" y="193739"/>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5"/>
            <p:cNvSpPr/>
            <p:nvPr/>
          </p:nvSpPr>
          <p:spPr>
            <a:xfrm>
              <a:off x="2844088" y="1208338"/>
              <a:ext cx="221668" cy="222122"/>
            </a:xfrm>
            <a:custGeom>
              <a:avLst/>
              <a:gdLst/>
              <a:ahLst/>
              <a:cxnLst/>
              <a:rect l="l" t="t" r="r" b="b"/>
              <a:pathLst>
                <a:path w="221668" h="222122" extrusionOk="0">
                  <a:moveTo>
                    <a:pt x="110834" y="222123"/>
                  </a:moveTo>
                  <a:cubicBezTo>
                    <a:pt x="49623" y="222123"/>
                    <a:pt x="0" y="172402"/>
                    <a:pt x="0" y="111061"/>
                  </a:cubicBezTo>
                  <a:cubicBezTo>
                    <a:pt x="0" y="49720"/>
                    <a:pt x="49623" y="0"/>
                    <a:pt x="110834" y="0"/>
                  </a:cubicBezTo>
                  <a:cubicBezTo>
                    <a:pt x="172046" y="0"/>
                    <a:pt x="221669" y="49720"/>
                    <a:pt x="221669" y="111061"/>
                  </a:cubicBezTo>
                  <a:cubicBezTo>
                    <a:pt x="221617" y="172374"/>
                    <a:pt x="172025" y="222066"/>
                    <a:pt x="110834" y="222123"/>
                  </a:cubicBezTo>
                  <a:close/>
                  <a:moveTo>
                    <a:pt x="110834" y="28384"/>
                  </a:moveTo>
                  <a:cubicBezTo>
                    <a:pt x="65267" y="28327"/>
                    <a:pt x="28284" y="65303"/>
                    <a:pt x="28231" y="110966"/>
                  </a:cubicBezTo>
                  <a:cubicBezTo>
                    <a:pt x="28179" y="156629"/>
                    <a:pt x="65077" y="193681"/>
                    <a:pt x="110644" y="193738"/>
                  </a:cubicBezTo>
                  <a:cubicBezTo>
                    <a:pt x="156212" y="193796"/>
                    <a:pt x="193195" y="156820"/>
                    <a:pt x="193247" y="111157"/>
                  </a:cubicBezTo>
                  <a:cubicBezTo>
                    <a:pt x="193247" y="111128"/>
                    <a:pt x="193247" y="111090"/>
                    <a:pt x="193247" y="111061"/>
                  </a:cubicBezTo>
                  <a:cubicBezTo>
                    <a:pt x="193195" y="65456"/>
                    <a:pt x="156343" y="28489"/>
                    <a:pt x="110834" y="28384"/>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5"/>
            <p:cNvSpPr/>
            <p:nvPr/>
          </p:nvSpPr>
          <p:spPr>
            <a:xfrm>
              <a:off x="2858251" y="937733"/>
              <a:ext cx="193342" cy="193738"/>
            </a:xfrm>
            <a:custGeom>
              <a:avLst/>
              <a:gdLst/>
              <a:ahLst/>
              <a:cxnLst/>
              <a:rect l="l" t="t" r="r" b="b"/>
              <a:pathLst>
                <a:path w="193342" h="193738" extrusionOk="0">
                  <a:moveTo>
                    <a:pt x="193342" y="96869"/>
                  </a:moveTo>
                  <a:cubicBezTo>
                    <a:pt x="193342" y="150369"/>
                    <a:pt x="150061" y="193738"/>
                    <a:pt x="96671" y="193738"/>
                  </a:cubicBezTo>
                  <a:cubicBezTo>
                    <a:pt x="43281" y="193738"/>
                    <a:pt x="0" y="150369"/>
                    <a:pt x="0" y="96869"/>
                  </a:cubicBezTo>
                  <a:cubicBezTo>
                    <a:pt x="0" y="43370"/>
                    <a:pt x="43281" y="0"/>
                    <a:pt x="96671" y="0"/>
                  </a:cubicBezTo>
                  <a:cubicBezTo>
                    <a:pt x="150061" y="0"/>
                    <a:pt x="193342" y="43370"/>
                    <a:pt x="193342" y="9686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5"/>
            <p:cNvSpPr/>
            <p:nvPr/>
          </p:nvSpPr>
          <p:spPr>
            <a:xfrm>
              <a:off x="2843898" y="923636"/>
              <a:ext cx="221858" cy="222313"/>
            </a:xfrm>
            <a:custGeom>
              <a:avLst/>
              <a:gdLst/>
              <a:ahLst/>
              <a:cxnLst/>
              <a:rect l="l" t="t" r="r" b="b"/>
              <a:pathLst>
                <a:path w="221858" h="222313" extrusionOk="0">
                  <a:moveTo>
                    <a:pt x="111025" y="222314"/>
                  </a:moveTo>
                  <a:cubicBezTo>
                    <a:pt x="49760" y="222371"/>
                    <a:pt x="52" y="172641"/>
                    <a:pt x="0" y="111252"/>
                  </a:cubicBezTo>
                  <a:cubicBezTo>
                    <a:pt x="-52" y="49861"/>
                    <a:pt x="49570" y="52"/>
                    <a:pt x="110834" y="0"/>
                  </a:cubicBezTo>
                  <a:cubicBezTo>
                    <a:pt x="172062" y="-52"/>
                    <a:pt x="221754" y="49614"/>
                    <a:pt x="221859" y="110966"/>
                  </a:cubicBezTo>
                  <a:cubicBezTo>
                    <a:pt x="221911" y="172374"/>
                    <a:pt x="172305" y="222209"/>
                    <a:pt x="111025" y="222314"/>
                  </a:cubicBezTo>
                  <a:close/>
                  <a:moveTo>
                    <a:pt x="111025" y="28575"/>
                  </a:moveTo>
                  <a:cubicBezTo>
                    <a:pt x="65457" y="28523"/>
                    <a:pt x="28474" y="65496"/>
                    <a:pt x="28422" y="111157"/>
                  </a:cubicBezTo>
                  <a:cubicBezTo>
                    <a:pt x="28369" y="156820"/>
                    <a:pt x="65267" y="193872"/>
                    <a:pt x="110834" y="193929"/>
                  </a:cubicBezTo>
                  <a:cubicBezTo>
                    <a:pt x="156402" y="193986"/>
                    <a:pt x="193385" y="157010"/>
                    <a:pt x="193437" y="111347"/>
                  </a:cubicBezTo>
                  <a:cubicBezTo>
                    <a:pt x="193437" y="111283"/>
                    <a:pt x="193437" y="111221"/>
                    <a:pt x="193437" y="111157"/>
                  </a:cubicBezTo>
                  <a:cubicBezTo>
                    <a:pt x="193490" y="65496"/>
                    <a:pt x="156592" y="28437"/>
                    <a:pt x="111025" y="28385"/>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5"/>
            <p:cNvSpPr/>
            <p:nvPr/>
          </p:nvSpPr>
          <p:spPr>
            <a:xfrm>
              <a:off x="2680593" y="1921189"/>
              <a:ext cx="549324" cy="167997"/>
            </a:xfrm>
            <a:custGeom>
              <a:avLst/>
              <a:gdLst/>
              <a:ahLst/>
              <a:cxnLst/>
              <a:rect l="l" t="t" r="r" b="b"/>
              <a:pathLst>
                <a:path w="549324" h="167997" extrusionOk="0">
                  <a:moveTo>
                    <a:pt x="549324" y="0"/>
                  </a:moveTo>
                  <a:cubicBezTo>
                    <a:pt x="549324" y="11906"/>
                    <a:pt x="549324" y="23622"/>
                    <a:pt x="549324" y="35052"/>
                  </a:cubicBezTo>
                  <a:cubicBezTo>
                    <a:pt x="539819" y="66484"/>
                    <a:pt x="513964" y="96583"/>
                    <a:pt x="471949" y="120777"/>
                  </a:cubicBezTo>
                  <a:cubicBezTo>
                    <a:pt x="363016" y="183737"/>
                    <a:pt x="186784" y="183737"/>
                    <a:pt x="77375" y="120777"/>
                  </a:cubicBezTo>
                  <a:cubicBezTo>
                    <a:pt x="35361" y="96393"/>
                    <a:pt x="9601" y="66199"/>
                    <a:pt x="0" y="35052"/>
                  </a:cubicBezTo>
                  <a:lnTo>
                    <a:pt x="0" y="35052"/>
                  </a:lnTo>
                  <a:lnTo>
                    <a:pt x="0" y="95"/>
                  </a:lnTo>
                  <a:cubicBezTo>
                    <a:pt x="9506" y="32099"/>
                    <a:pt x="35170" y="62579"/>
                    <a:pt x="77755" y="87249"/>
                  </a:cubicBezTo>
                  <a:cubicBezTo>
                    <a:pt x="186784" y="150209"/>
                    <a:pt x="363396" y="150209"/>
                    <a:pt x="472329" y="87249"/>
                  </a:cubicBezTo>
                  <a:cubicBezTo>
                    <a:pt x="514059" y="62293"/>
                    <a:pt x="540484" y="31909"/>
                    <a:pt x="54932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5"/>
            <p:cNvSpPr/>
            <p:nvPr/>
          </p:nvSpPr>
          <p:spPr>
            <a:xfrm>
              <a:off x="2680308" y="1976244"/>
              <a:ext cx="548753" cy="165782"/>
            </a:xfrm>
            <a:custGeom>
              <a:avLst/>
              <a:gdLst/>
              <a:ahLst/>
              <a:cxnLst/>
              <a:rect l="l" t="t" r="r" b="b"/>
              <a:pathLst>
                <a:path w="548753" h="165782" extrusionOk="0">
                  <a:moveTo>
                    <a:pt x="548754" y="381"/>
                  </a:moveTo>
                  <a:cubicBezTo>
                    <a:pt x="548754" y="13145"/>
                    <a:pt x="548088" y="25527"/>
                    <a:pt x="547613" y="37433"/>
                  </a:cubicBezTo>
                  <a:cubicBezTo>
                    <a:pt x="536967" y="67151"/>
                    <a:pt x="511682" y="95441"/>
                    <a:pt x="471569" y="118491"/>
                  </a:cubicBezTo>
                  <a:cubicBezTo>
                    <a:pt x="362636" y="181546"/>
                    <a:pt x="186403" y="181546"/>
                    <a:pt x="76995" y="118491"/>
                  </a:cubicBezTo>
                  <a:cubicBezTo>
                    <a:pt x="36976" y="95250"/>
                    <a:pt x="11692" y="66770"/>
                    <a:pt x="951" y="36862"/>
                  </a:cubicBezTo>
                  <a:cubicBezTo>
                    <a:pt x="951" y="24955"/>
                    <a:pt x="285" y="12668"/>
                    <a:pt x="0" y="0"/>
                  </a:cubicBezTo>
                  <a:cubicBezTo>
                    <a:pt x="9506" y="31051"/>
                    <a:pt x="35456" y="60579"/>
                    <a:pt x="76900" y="84582"/>
                  </a:cubicBezTo>
                  <a:cubicBezTo>
                    <a:pt x="185928" y="147638"/>
                    <a:pt x="362541" y="147638"/>
                    <a:pt x="471474" y="84582"/>
                  </a:cubicBezTo>
                  <a:cubicBezTo>
                    <a:pt x="513108" y="60674"/>
                    <a:pt x="538773" y="31242"/>
                    <a:pt x="548754" y="38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5"/>
            <p:cNvSpPr/>
            <p:nvPr/>
          </p:nvSpPr>
          <p:spPr>
            <a:xfrm>
              <a:off x="2683349" y="1877470"/>
              <a:ext cx="542765" cy="158087"/>
            </a:xfrm>
            <a:custGeom>
              <a:avLst/>
              <a:gdLst/>
              <a:ahLst/>
              <a:cxnLst/>
              <a:rect l="l" t="t" r="r" b="b"/>
              <a:pathLst>
                <a:path w="542765" h="158087" extrusionOk="0">
                  <a:moveTo>
                    <a:pt x="542765" y="762"/>
                  </a:moveTo>
                  <a:cubicBezTo>
                    <a:pt x="531264" y="28670"/>
                    <a:pt x="506549" y="55245"/>
                    <a:pt x="468812" y="76962"/>
                  </a:cubicBezTo>
                  <a:cubicBezTo>
                    <a:pt x="359879" y="139922"/>
                    <a:pt x="183647" y="139922"/>
                    <a:pt x="74238" y="76962"/>
                  </a:cubicBezTo>
                  <a:cubicBezTo>
                    <a:pt x="36216" y="54864"/>
                    <a:pt x="11502" y="28194"/>
                    <a:pt x="0" y="0"/>
                  </a:cubicBezTo>
                  <a:cubicBezTo>
                    <a:pt x="760" y="13906"/>
                    <a:pt x="1521" y="26956"/>
                    <a:pt x="2376" y="39148"/>
                  </a:cubicBezTo>
                  <a:cubicBezTo>
                    <a:pt x="14639" y="65437"/>
                    <a:pt x="38592" y="90202"/>
                    <a:pt x="74238" y="110871"/>
                  </a:cubicBezTo>
                  <a:cubicBezTo>
                    <a:pt x="120732" y="136255"/>
                    <a:pt x="172028" y="151571"/>
                    <a:pt x="224806" y="155829"/>
                  </a:cubicBezTo>
                  <a:cubicBezTo>
                    <a:pt x="253246" y="158601"/>
                    <a:pt x="281876" y="158820"/>
                    <a:pt x="310355" y="156496"/>
                  </a:cubicBezTo>
                  <a:cubicBezTo>
                    <a:pt x="365732" y="152991"/>
                    <a:pt x="419677" y="137417"/>
                    <a:pt x="468432" y="110871"/>
                  </a:cubicBezTo>
                  <a:cubicBezTo>
                    <a:pt x="503793" y="90392"/>
                    <a:pt x="527652" y="65913"/>
                    <a:pt x="540009" y="399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5"/>
            <p:cNvSpPr/>
            <p:nvPr/>
          </p:nvSpPr>
          <p:spPr>
            <a:xfrm>
              <a:off x="2829449" y="530444"/>
              <a:ext cx="249519" cy="126863"/>
            </a:xfrm>
            <a:custGeom>
              <a:avLst/>
              <a:gdLst/>
              <a:ahLst/>
              <a:cxnLst/>
              <a:rect l="l" t="t" r="r" b="b"/>
              <a:pathLst>
                <a:path w="249519" h="126863" extrusionOk="0">
                  <a:moveTo>
                    <a:pt x="249520" y="108109"/>
                  </a:moveTo>
                  <a:cubicBezTo>
                    <a:pt x="168218" y="133115"/>
                    <a:pt x="81302" y="133115"/>
                    <a:pt x="0" y="108109"/>
                  </a:cubicBezTo>
                  <a:cubicBezTo>
                    <a:pt x="33555" y="42481"/>
                    <a:pt x="73858" y="2381"/>
                    <a:pt x="122051" y="0"/>
                  </a:cubicBezTo>
                  <a:lnTo>
                    <a:pt x="122051" y="0"/>
                  </a:lnTo>
                  <a:lnTo>
                    <a:pt x="127564" y="0"/>
                  </a:lnTo>
                  <a:lnTo>
                    <a:pt x="127564" y="0"/>
                  </a:lnTo>
                  <a:cubicBezTo>
                    <a:pt x="175567" y="2857"/>
                    <a:pt x="215870" y="42767"/>
                    <a:pt x="249520" y="108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5"/>
            <p:cNvSpPr/>
            <p:nvPr/>
          </p:nvSpPr>
          <p:spPr>
            <a:xfrm>
              <a:off x="2934010" y="1583052"/>
              <a:ext cx="47432" cy="623982"/>
            </a:xfrm>
            <a:custGeom>
              <a:avLst/>
              <a:gdLst/>
              <a:ahLst/>
              <a:cxnLst/>
              <a:rect l="l" t="t" r="r" b="b"/>
              <a:pathLst>
                <a:path w="47432" h="623982" extrusionOk="0">
                  <a:moveTo>
                    <a:pt x="0" y="0"/>
                  </a:moveTo>
                  <a:lnTo>
                    <a:pt x="47433" y="0"/>
                  </a:lnTo>
                  <a:lnTo>
                    <a:pt x="47433" y="623983"/>
                  </a:lnTo>
                  <a:lnTo>
                    <a:pt x="0" y="62398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0" name="Google Shape;430;p15"/>
            <p:cNvGrpSpPr/>
            <p:nvPr/>
          </p:nvGrpSpPr>
          <p:grpSpPr>
            <a:xfrm>
              <a:off x="4031993" y="117216"/>
              <a:ext cx="2889297" cy="3901793"/>
              <a:chOff x="5533368" y="1047716"/>
              <a:chExt cx="2889297" cy="3901793"/>
            </a:xfrm>
          </p:grpSpPr>
          <p:sp>
            <p:nvSpPr>
              <p:cNvPr id="431" name="Google Shape;431;p15"/>
              <p:cNvSpPr/>
              <p:nvPr/>
            </p:nvSpPr>
            <p:spPr>
              <a:xfrm>
                <a:off x="6153722" y="4072604"/>
                <a:ext cx="1090544" cy="630910"/>
              </a:xfrm>
              <a:custGeom>
                <a:avLst/>
                <a:gdLst/>
                <a:ahLst/>
                <a:cxnLst/>
                <a:rect l="l" t="t" r="r" b="b"/>
                <a:pathLst>
                  <a:path w="1090544" h="630910" extrusionOk="0">
                    <a:moveTo>
                      <a:pt x="578197" y="615410"/>
                    </a:moveTo>
                    <a:lnTo>
                      <a:pt x="26877" y="296418"/>
                    </a:lnTo>
                    <a:cubicBezTo>
                      <a:pt x="-12951" y="273367"/>
                      <a:pt x="-7913" y="233172"/>
                      <a:pt x="37998" y="206597"/>
                    </a:cubicBezTo>
                    <a:lnTo>
                      <a:pt x="395216" y="0"/>
                    </a:lnTo>
                    <a:lnTo>
                      <a:pt x="1090545" y="402241"/>
                    </a:lnTo>
                    <a:lnTo>
                      <a:pt x="733327" y="608933"/>
                    </a:lnTo>
                    <a:cubicBezTo>
                      <a:pt x="687320" y="635508"/>
                      <a:pt x="617930" y="638365"/>
                      <a:pt x="578197" y="61541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5"/>
              <p:cNvSpPr/>
              <p:nvPr/>
            </p:nvSpPr>
            <p:spPr>
              <a:xfrm>
                <a:off x="6193969" y="4048886"/>
                <a:ext cx="1090601" cy="630901"/>
              </a:xfrm>
              <a:custGeom>
                <a:avLst/>
                <a:gdLst/>
                <a:ahLst/>
                <a:cxnLst/>
                <a:rect l="l" t="t" r="r" b="b"/>
                <a:pathLst>
                  <a:path w="1090601" h="630901" extrusionOk="0">
                    <a:moveTo>
                      <a:pt x="578158" y="615410"/>
                    </a:moveTo>
                    <a:lnTo>
                      <a:pt x="26838" y="296323"/>
                    </a:lnTo>
                    <a:cubicBezTo>
                      <a:pt x="-12895" y="273368"/>
                      <a:pt x="-7952" y="233172"/>
                      <a:pt x="37960" y="206597"/>
                    </a:cubicBezTo>
                    <a:lnTo>
                      <a:pt x="395272" y="0"/>
                    </a:lnTo>
                    <a:lnTo>
                      <a:pt x="1090601" y="402241"/>
                    </a:lnTo>
                    <a:lnTo>
                      <a:pt x="733764" y="608838"/>
                    </a:lnTo>
                    <a:cubicBezTo>
                      <a:pt x="687377" y="635508"/>
                      <a:pt x="617891" y="638366"/>
                      <a:pt x="578158" y="6154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5"/>
              <p:cNvSpPr/>
              <p:nvPr/>
            </p:nvSpPr>
            <p:spPr>
              <a:xfrm>
                <a:off x="7252346" y="4430077"/>
                <a:ext cx="32128" cy="21050"/>
              </a:xfrm>
              <a:custGeom>
                <a:avLst/>
                <a:gdLst/>
                <a:ahLst/>
                <a:cxnLst/>
                <a:rect l="l" t="t" r="r" b="b"/>
                <a:pathLst>
                  <a:path w="32128" h="21050" extrusionOk="0">
                    <a:moveTo>
                      <a:pt x="32129" y="21050"/>
                    </a:moveTo>
                    <a:lnTo>
                      <a:pt x="32129" y="0"/>
                    </a:lnTo>
                    <a:lnTo>
                      <a:pt x="0" y="18574"/>
                    </a:lnTo>
                    <a:lnTo>
                      <a:pt x="32129" y="2105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5"/>
              <p:cNvSpPr/>
              <p:nvPr/>
            </p:nvSpPr>
            <p:spPr>
              <a:xfrm>
                <a:off x="6193906" y="4285773"/>
                <a:ext cx="32984" cy="21431"/>
              </a:xfrm>
              <a:custGeom>
                <a:avLst/>
                <a:gdLst/>
                <a:ahLst/>
                <a:cxnLst/>
                <a:rect l="l" t="t" r="r" b="b"/>
                <a:pathLst>
                  <a:path w="32984" h="21431" extrusionOk="0">
                    <a:moveTo>
                      <a:pt x="0" y="21431"/>
                    </a:moveTo>
                    <a:lnTo>
                      <a:pt x="0" y="0"/>
                    </a:lnTo>
                    <a:lnTo>
                      <a:pt x="32984" y="13716"/>
                    </a:lnTo>
                    <a:lnTo>
                      <a:pt x="0" y="214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5"/>
              <p:cNvSpPr/>
              <p:nvPr/>
            </p:nvSpPr>
            <p:spPr>
              <a:xfrm>
                <a:off x="6193969" y="4027741"/>
                <a:ext cx="1090601" cy="630949"/>
              </a:xfrm>
              <a:custGeom>
                <a:avLst/>
                <a:gdLst/>
                <a:ahLst/>
                <a:cxnLst/>
                <a:rect l="l" t="t" r="r" b="b"/>
                <a:pathLst>
                  <a:path w="1090601" h="630949" extrusionOk="0">
                    <a:moveTo>
                      <a:pt x="578158" y="615410"/>
                    </a:moveTo>
                    <a:lnTo>
                      <a:pt x="26838" y="296418"/>
                    </a:lnTo>
                    <a:cubicBezTo>
                      <a:pt x="-12895" y="273368"/>
                      <a:pt x="-7952" y="233267"/>
                      <a:pt x="37960" y="206693"/>
                    </a:cubicBezTo>
                    <a:lnTo>
                      <a:pt x="395272" y="0"/>
                    </a:lnTo>
                    <a:lnTo>
                      <a:pt x="1090601" y="402336"/>
                    </a:lnTo>
                    <a:lnTo>
                      <a:pt x="733764" y="608934"/>
                    </a:lnTo>
                    <a:cubicBezTo>
                      <a:pt x="687377" y="635508"/>
                      <a:pt x="617891" y="638461"/>
                      <a:pt x="578158" y="615410"/>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6" name="Google Shape;436;p15"/>
              <p:cNvSpPr/>
              <p:nvPr/>
            </p:nvSpPr>
            <p:spPr>
              <a:xfrm>
                <a:off x="6504927" y="3742563"/>
                <a:ext cx="779547" cy="687514"/>
              </a:xfrm>
              <a:custGeom>
                <a:avLst/>
                <a:gdLst/>
                <a:ahLst/>
                <a:cxnLst/>
                <a:rect l="l" t="t" r="r" b="b"/>
                <a:pathLst>
                  <a:path w="779547" h="687514" extrusionOk="0">
                    <a:moveTo>
                      <a:pt x="86025" y="286131"/>
                    </a:moveTo>
                    <a:lnTo>
                      <a:pt x="0" y="0"/>
                    </a:lnTo>
                    <a:lnTo>
                      <a:pt x="702933" y="404050"/>
                    </a:lnTo>
                    <a:lnTo>
                      <a:pt x="779548" y="687514"/>
                    </a:lnTo>
                    <a:lnTo>
                      <a:pt x="86025" y="286131"/>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7" name="Google Shape;437;p15"/>
              <p:cNvSpPr/>
              <p:nvPr/>
            </p:nvSpPr>
            <p:spPr>
              <a:xfrm>
                <a:off x="7254152" y="4405788"/>
                <a:ext cx="30322" cy="36004"/>
              </a:xfrm>
              <a:custGeom>
                <a:avLst/>
                <a:gdLst/>
                <a:ahLst/>
                <a:cxnLst/>
                <a:rect l="l" t="t" r="r" b="b"/>
                <a:pathLst>
                  <a:path w="30322" h="36004" extrusionOk="0">
                    <a:moveTo>
                      <a:pt x="9981" y="36004"/>
                    </a:moveTo>
                    <a:lnTo>
                      <a:pt x="30323" y="2428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15"/>
              <p:cNvSpPr/>
              <p:nvPr/>
            </p:nvSpPr>
            <p:spPr>
              <a:xfrm>
                <a:off x="6482779" y="3753326"/>
                <a:ext cx="781258" cy="688466"/>
              </a:xfrm>
              <a:custGeom>
                <a:avLst/>
                <a:gdLst/>
                <a:ahLst/>
                <a:cxnLst/>
                <a:rect l="l" t="t" r="r" b="b"/>
                <a:pathLst>
                  <a:path w="781258" h="688466" extrusionOk="0">
                    <a:moveTo>
                      <a:pt x="86025" y="286131"/>
                    </a:moveTo>
                    <a:lnTo>
                      <a:pt x="0" y="0"/>
                    </a:lnTo>
                    <a:lnTo>
                      <a:pt x="702933" y="404051"/>
                    </a:lnTo>
                    <a:lnTo>
                      <a:pt x="781259" y="688467"/>
                    </a:lnTo>
                    <a:lnTo>
                      <a:pt x="86025" y="286131"/>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15"/>
              <p:cNvSpPr/>
              <p:nvPr/>
            </p:nvSpPr>
            <p:spPr>
              <a:xfrm>
                <a:off x="5563120" y="1047716"/>
                <a:ext cx="2859545" cy="3884751"/>
              </a:xfrm>
              <a:custGeom>
                <a:avLst/>
                <a:gdLst/>
                <a:ahLst/>
                <a:cxnLst/>
                <a:rect l="l" t="t" r="r" b="b"/>
                <a:pathLst>
                  <a:path w="2859545" h="3884751" extrusionOk="0">
                    <a:moveTo>
                      <a:pt x="2790441" y="3876709"/>
                    </a:moveTo>
                    <a:lnTo>
                      <a:pt x="69105" y="2302131"/>
                    </a:lnTo>
                    <a:cubicBezTo>
                      <a:pt x="31083" y="2280033"/>
                      <a:pt x="0" y="2220787"/>
                      <a:pt x="0" y="2169829"/>
                    </a:cubicBezTo>
                    <a:lnTo>
                      <a:pt x="0" y="60708"/>
                    </a:lnTo>
                    <a:cubicBezTo>
                      <a:pt x="0" y="9654"/>
                      <a:pt x="30988" y="-13778"/>
                      <a:pt x="69105" y="8320"/>
                    </a:cubicBezTo>
                    <a:lnTo>
                      <a:pt x="2790441" y="1582517"/>
                    </a:lnTo>
                    <a:cubicBezTo>
                      <a:pt x="2828463" y="1604615"/>
                      <a:pt x="2859546" y="1663861"/>
                      <a:pt x="2859546" y="1714819"/>
                    </a:cubicBezTo>
                    <a:lnTo>
                      <a:pt x="2859546" y="3823940"/>
                    </a:lnTo>
                    <a:cubicBezTo>
                      <a:pt x="2859261" y="3874899"/>
                      <a:pt x="2828463" y="3898330"/>
                      <a:pt x="2790441" y="3876709"/>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15"/>
              <p:cNvSpPr/>
              <p:nvPr/>
            </p:nvSpPr>
            <p:spPr>
              <a:xfrm>
                <a:off x="8367249" y="4838795"/>
                <a:ext cx="30132" cy="106965"/>
              </a:xfrm>
              <a:custGeom>
                <a:avLst/>
                <a:gdLst/>
                <a:ahLst/>
                <a:cxnLst/>
                <a:rect l="l" t="t" r="r" b="b"/>
                <a:pathLst>
                  <a:path w="30132" h="106965" extrusionOk="0">
                    <a:moveTo>
                      <a:pt x="0" y="106966"/>
                    </a:moveTo>
                    <a:lnTo>
                      <a:pt x="30132" y="89535"/>
                    </a:lnTo>
                    <a:lnTo>
                      <a:pt x="17110" y="0"/>
                    </a:lnTo>
                    <a:lnTo>
                      <a:pt x="0" y="10696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5"/>
              <p:cNvSpPr/>
              <p:nvPr/>
            </p:nvSpPr>
            <p:spPr>
              <a:xfrm>
                <a:off x="5558272" y="1051845"/>
                <a:ext cx="72337" cy="31155"/>
              </a:xfrm>
              <a:custGeom>
                <a:avLst/>
                <a:gdLst/>
                <a:ahLst/>
                <a:cxnLst/>
                <a:rect l="l" t="t" r="r" b="b"/>
                <a:pathLst>
                  <a:path w="72337" h="31155" extrusionOk="0">
                    <a:moveTo>
                      <a:pt x="0" y="17240"/>
                    </a:moveTo>
                    <a:lnTo>
                      <a:pt x="29657" y="0"/>
                    </a:lnTo>
                    <a:lnTo>
                      <a:pt x="72337" y="24479"/>
                    </a:lnTo>
                    <a:cubicBezTo>
                      <a:pt x="72337" y="24479"/>
                      <a:pt x="26901" y="31433"/>
                      <a:pt x="25760" y="31147"/>
                    </a:cubicBezTo>
                    <a:cubicBezTo>
                      <a:pt x="24619" y="30861"/>
                      <a:pt x="0" y="17240"/>
                      <a:pt x="0" y="1724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5"/>
              <p:cNvSpPr/>
              <p:nvPr/>
            </p:nvSpPr>
            <p:spPr>
              <a:xfrm>
                <a:off x="5538216" y="1062192"/>
                <a:ext cx="2859165" cy="3884558"/>
              </a:xfrm>
              <a:custGeom>
                <a:avLst/>
                <a:gdLst/>
                <a:ahLst/>
                <a:cxnLst/>
                <a:rect l="l" t="t" r="r" b="b"/>
                <a:pathLst>
                  <a:path w="2859165" h="3884558" extrusionOk="0">
                    <a:moveTo>
                      <a:pt x="2790061" y="3876234"/>
                    </a:moveTo>
                    <a:lnTo>
                      <a:pt x="69105" y="2302037"/>
                    </a:lnTo>
                    <a:cubicBezTo>
                      <a:pt x="31083" y="2279939"/>
                      <a:pt x="0" y="2220789"/>
                      <a:pt x="0" y="2169735"/>
                    </a:cubicBezTo>
                    <a:lnTo>
                      <a:pt x="0" y="60614"/>
                    </a:lnTo>
                    <a:cubicBezTo>
                      <a:pt x="0" y="9655"/>
                      <a:pt x="30893" y="-13776"/>
                      <a:pt x="69105" y="8322"/>
                    </a:cubicBezTo>
                    <a:lnTo>
                      <a:pt x="2790061" y="1582519"/>
                    </a:lnTo>
                    <a:cubicBezTo>
                      <a:pt x="2828083" y="1604617"/>
                      <a:pt x="2859166" y="1663862"/>
                      <a:pt x="2859166" y="1714821"/>
                    </a:cubicBezTo>
                    <a:lnTo>
                      <a:pt x="2859166" y="3824132"/>
                    </a:lnTo>
                    <a:cubicBezTo>
                      <a:pt x="2859166" y="3874900"/>
                      <a:pt x="2828273" y="3898332"/>
                      <a:pt x="2790061" y="3876234"/>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5"/>
              <p:cNvSpPr/>
              <p:nvPr/>
            </p:nvSpPr>
            <p:spPr>
              <a:xfrm>
                <a:off x="5533368" y="1064955"/>
                <a:ext cx="2859260" cy="3884554"/>
              </a:xfrm>
              <a:custGeom>
                <a:avLst/>
                <a:gdLst/>
                <a:ahLst/>
                <a:cxnLst/>
                <a:rect l="l" t="t" r="r" b="b"/>
                <a:pathLst>
                  <a:path w="2859260" h="3884554" extrusionOk="0">
                    <a:moveTo>
                      <a:pt x="2790156" y="3876234"/>
                    </a:moveTo>
                    <a:lnTo>
                      <a:pt x="69105" y="2302037"/>
                    </a:lnTo>
                    <a:cubicBezTo>
                      <a:pt x="31083" y="2279939"/>
                      <a:pt x="0" y="2220694"/>
                      <a:pt x="0" y="2169735"/>
                    </a:cubicBezTo>
                    <a:lnTo>
                      <a:pt x="0" y="60614"/>
                    </a:lnTo>
                    <a:cubicBezTo>
                      <a:pt x="0" y="9655"/>
                      <a:pt x="30988" y="-13776"/>
                      <a:pt x="69105" y="8322"/>
                    </a:cubicBezTo>
                    <a:lnTo>
                      <a:pt x="2790156" y="1582995"/>
                    </a:lnTo>
                    <a:cubicBezTo>
                      <a:pt x="2828178" y="1604998"/>
                      <a:pt x="2859261" y="1664243"/>
                      <a:pt x="2859261" y="1715297"/>
                    </a:cubicBezTo>
                    <a:lnTo>
                      <a:pt x="2859261" y="3823847"/>
                    </a:lnTo>
                    <a:cubicBezTo>
                      <a:pt x="2859261" y="3874900"/>
                      <a:pt x="2828273" y="3898332"/>
                      <a:pt x="2790156" y="38762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5"/>
              <p:cNvSpPr/>
              <p:nvPr/>
            </p:nvSpPr>
            <p:spPr>
              <a:xfrm>
                <a:off x="5568443" y="1110406"/>
                <a:ext cx="2788159" cy="3702480"/>
              </a:xfrm>
              <a:custGeom>
                <a:avLst/>
                <a:gdLst/>
                <a:ahLst/>
                <a:cxnLst/>
                <a:rect l="l" t="t" r="r" b="b"/>
                <a:pathLst>
                  <a:path w="2788159" h="3702480" extrusionOk="0">
                    <a:moveTo>
                      <a:pt x="2786734" y="3702481"/>
                    </a:moveTo>
                    <a:lnTo>
                      <a:pt x="0" y="2089993"/>
                    </a:lnTo>
                    <a:lnTo>
                      <a:pt x="951" y="23640"/>
                    </a:lnTo>
                    <a:cubicBezTo>
                      <a:pt x="951" y="2494"/>
                      <a:pt x="15779" y="-6078"/>
                      <a:pt x="34030" y="4590"/>
                    </a:cubicBezTo>
                    <a:lnTo>
                      <a:pt x="2755080" y="1578691"/>
                    </a:lnTo>
                    <a:cubicBezTo>
                      <a:pt x="2774529" y="1591407"/>
                      <a:pt x="2786800" y="1612610"/>
                      <a:pt x="2788160" y="163584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5"/>
              <p:cNvSpPr/>
              <p:nvPr/>
            </p:nvSpPr>
            <p:spPr>
              <a:xfrm>
                <a:off x="5762166" y="1403396"/>
                <a:ext cx="919754" cy="618313"/>
              </a:xfrm>
              <a:custGeom>
                <a:avLst/>
                <a:gdLst/>
                <a:ahLst/>
                <a:cxnLst/>
                <a:rect l="l" t="t" r="r" b="b"/>
                <a:pathLst>
                  <a:path w="919754" h="618313" extrusionOk="0">
                    <a:moveTo>
                      <a:pt x="906256" y="616665"/>
                    </a:moveTo>
                    <a:lnTo>
                      <a:pt x="13498" y="100220"/>
                    </a:lnTo>
                    <a:cubicBezTo>
                      <a:pt x="5142" y="94185"/>
                      <a:pt x="133" y="84538"/>
                      <a:pt x="0" y="74217"/>
                    </a:cubicBezTo>
                    <a:lnTo>
                      <a:pt x="0" y="11828"/>
                    </a:lnTo>
                    <a:cubicBezTo>
                      <a:pt x="0" y="2303"/>
                      <a:pt x="5988" y="-2745"/>
                      <a:pt x="13498" y="1541"/>
                    </a:cubicBezTo>
                    <a:lnTo>
                      <a:pt x="906256" y="517986"/>
                    </a:lnTo>
                    <a:cubicBezTo>
                      <a:pt x="914574" y="524052"/>
                      <a:pt x="919574" y="533680"/>
                      <a:pt x="919754" y="543990"/>
                    </a:cubicBezTo>
                    <a:lnTo>
                      <a:pt x="919754" y="606378"/>
                    </a:lnTo>
                    <a:cubicBezTo>
                      <a:pt x="919754" y="616380"/>
                      <a:pt x="913671" y="621047"/>
                      <a:pt x="906256" y="61666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5"/>
              <p:cNvSpPr/>
              <p:nvPr/>
            </p:nvSpPr>
            <p:spPr>
              <a:xfrm>
                <a:off x="5766158" y="1584712"/>
                <a:ext cx="686298" cy="451951"/>
              </a:xfrm>
              <a:custGeom>
                <a:avLst/>
                <a:gdLst/>
                <a:ahLst/>
                <a:cxnLst/>
                <a:rect l="l" t="t" r="r" b="b"/>
                <a:pathLst>
                  <a:path w="686298" h="451951" extrusionOk="0">
                    <a:moveTo>
                      <a:pt x="672991" y="450304"/>
                    </a:moveTo>
                    <a:lnTo>
                      <a:pt x="13593" y="68827"/>
                    </a:lnTo>
                    <a:cubicBezTo>
                      <a:pt x="5199" y="62853"/>
                      <a:pt x="152" y="53231"/>
                      <a:pt x="0" y="42919"/>
                    </a:cubicBezTo>
                    <a:lnTo>
                      <a:pt x="0" y="11868"/>
                    </a:lnTo>
                    <a:cubicBezTo>
                      <a:pt x="0" y="2343"/>
                      <a:pt x="6084" y="-2801"/>
                      <a:pt x="13593" y="1581"/>
                    </a:cubicBezTo>
                    <a:lnTo>
                      <a:pt x="672991" y="383057"/>
                    </a:lnTo>
                    <a:cubicBezTo>
                      <a:pt x="681261" y="389103"/>
                      <a:pt x="686194" y="398708"/>
                      <a:pt x="686299" y="408965"/>
                    </a:cubicBezTo>
                    <a:lnTo>
                      <a:pt x="686299" y="440017"/>
                    </a:lnTo>
                    <a:cubicBezTo>
                      <a:pt x="686299" y="450018"/>
                      <a:pt x="680405" y="454685"/>
                      <a:pt x="672991" y="45030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5"/>
              <p:cNvSpPr/>
              <p:nvPr/>
            </p:nvSpPr>
            <p:spPr>
              <a:xfrm>
                <a:off x="5766158" y="1702632"/>
                <a:ext cx="686488" cy="451759"/>
              </a:xfrm>
              <a:custGeom>
                <a:avLst/>
                <a:gdLst/>
                <a:ahLst/>
                <a:cxnLst/>
                <a:rect l="l" t="t" r="r" b="b"/>
                <a:pathLst>
                  <a:path w="686488" h="451759" extrusionOk="0">
                    <a:moveTo>
                      <a:pt x="672991" y="450018"/>
                    </a:moveTo>
                    <a:lnTo>
                      <a:pt x="13593" y="69018"/>
                    </a:lnTo>
                    <a:cubicBezTo>
                      <a:pt x="5199" y="63044"/>
                      <a:pt x="152" y="53422"/>
                      <a:pt x="0" y="43110"/>
                    </a:cubicBezTo>
                    <a:lnTo>
                      <a:pt x="0" y="11868"/>
                    </a:lnTo>
                    <a:cubicBezTo>
                      <a:pt x="0" y="2343"/>
                      <a:pt x="6084" y="-2801"/>
                      <a:pt x="13593" y="1581"/>
                    </a:cubicBezTo>
                    <a:lnTo>
                      <a:pt x="672991" y="383343"/>
                    </a:lnTo>
                    <a:cubicBezTo>
                      <a:pt x="681337" y="389344"/>
                      <a:pt x="686337" y="398964"/>
                      <a:pt x="686489" y="409251"/>
                    </a:cubicBezTo>
                    <a:lnTo>
                      <a:pt x="686489" y="440302"/>
                    </a:lnTo>
                    <a:cubicBezTo>
                      <a:pt x="686299" y="450018"/>
                      <a:pt x="680405" y="454495"/>
                      <a:pt x="672991" y="45001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5"/>
              <p:cNvSpPr/>
              <p:nvPr/>
            </p:nvSpPr>
            <p:spPr>
              <a:xfrm>
                <a:off x="5766158" y="1820170"/>
                <a:ext cx="562156" cy="379997"/>
              </a:xfrm>
              <a:custGeom>
                <a:avLst/>
                <a:gdLst/>
                <a:ahLst/>
                <a:cxnLst/>
                <a:rect l="l" t="t" r="r" b="b"/>
                <a:pathLst>
                  <a:path w="562156" h="379997" extrusionOk="0">
                    <a:moveTo>
                      <a:pt x="548564" y="378390"/>
                    </a:moveTo>
                    <a:lnTo>
                      <a:pt x="13593" y="68827"/>
                    </a:lnTo>
                    <a:cubicBezTo>
                      <a:pt x="5199" y="62853"/>
                      <a:pt x="152" y="53231"/>
                      <a:pt x="0" y="42919"/>
                    </a:cubicBezTo>
                    <a:lnTo>
                      <a:pt x="0" y="11868"/>
                    </a:lnTo>
                    <a:cubicBezTo>
                      <a:pt x="0" y="2343"/>
                      <a:pt x="6084" y="-2801"/>
                      <a:pt x="13593" y="1581"/>
                    </a:cubicBezTo>
                    <a:lnTo>
                      <a:pt x="548564" y="311048"/>
                    </a:lnTo>
                    <a:cubicBezTo>
                      <a:pt x="556948" y="317077"/>
                      <a:pt x="561985" y="326717"/>
                      <a:pt x="562157" y="337051"/>
                    </a:cubicBezTo>
                    <a:lnTo>
                      <a:pt x="562157" y="368103"/>
                    </a:lnTo>
                    <a:cubicBezTo>
                      <a:pt x="562157" y="378104"/>
                      <a:pt x="556073" y="382676"/>
                      <a:pt x="548564" y="37839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5"/>
              <p:cNvSpPr/>
              <p:nvPr/>
            </p:nvSpPr>
            <p:spPr>
              <a:xfrm>
                <a:off x="5762166" y="2639293"/>
                <a:ext cx="919754" cy="618340"/>
              </a:xfrm>
              <a:custGeom>
                <a:avLst/>
                <a:gdLst/>
                <a:ahLst/>
                <a:cxnLst/>
                <a:rect l="l" t="t" r="r" b="b"/>
                <a:pathLst>
                  <a:path w="919754" h="618340" extrusionOk="0">
                    <a:moveTo>
                      <a:pt x="906256" y="616732"/>
                    </a:moveTo>
                    <a:lnTo>
                      <a:pt x="13498" y="100287"/>
                    </a:lnTo>
                    <a:cubicBezTo>
                      <a:pt x="5142" y="94248"/>
                      <a:pt x="133" y="84609"/>
                      <a:pt x="0" y="74284"/>
                    </a:cubicBezTo>
                    <a:lnTo>
                      <a:pt x="0" y="11895"/>
                    </a:lnTo>
                    <a:cubicBezTo>
                      <a:pt x="0" y="1894"/>
                      <a:pt x="5988" y="-2678"/>
                      <a:pt x="13498" y="1608"/>
                    </a:cubicBezTo>
                    <a:lnTo>
                      <a:pt x="906256" y="518053"/>
                    </a:lnTo>
                    <a:cubicBezTo>
                      <a:pt x="914574" y="524121"/>
                      <a:pt x="919574" y="533751"/>
                      <a:pt x="919754" y="544057"/>
                    </a:cubicBezTo>
                    <a:lnTo>
                      <a:pt x="919754" y="606445"/>
                    </a:lnTo>
                    <a:cubicBezTo>
                      <a:pt x="919754" y="616447"/>
                      <a:pt x="913671" y="621019"/>
                      <a:pt x="906256" y="61673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5"/>
              <p:cNvSpPr/>
              <p:nvPr/>
            </p:nvSpPr>
            <p:spPr>
              <a:xfrm>
                <a:off x="5766158" y="2821069"/>
                <a:ext cx="686488" cy="451519"/>
              </a:xfrm>
              <a:custGeom>
                <a:avLst/>
                <a:gdLst/>
                <a:ahLst/>
                <a:cxnLst/>
                <a:rect l="l" t="t" r="r" b="b"/>
                <a:pathLst>
                  <a:path w="686488" h="451519" extrusionOk="0">
                    <a:moveTo>
                      <a:pt x="672991" y="449910"/>
                    </a:moveTo>
                    <a:lnTo>
                      <a:pt x="13593" y="68910"/>
                    </a:lnTo>
                    <a:cubicBezTo>
                      <a:pt x="5209" y="62881"/>
                      <a:pt x="171" y="53242"/>
                      <a:pt x="0" y="42907"/>
                    </a:cubicBezTo>
                    <a:lnTo>
                      <a:pt x="0" y="11856"/>
                    </a:lnTo>
                    <a:cubicBezTo>
                      <a:pt x="0" y="1854"/>
                      <a:pt x="6084" y="-2718"/>
                      <a:pt x="13593" y="1664"/>
                    </a:cubicBezTo>
                    <a:lnTo>
                      <a:pt x="672991" y="382664"/>
                    </a:lnTo>
                    <a:cubicBezTo>
                      <a:pt x="681308" y="388731"/>
                      <a:pt x="686308" y="398361"/>
                      <a:pt x="686489" y="408667"/>
                    </a:cubicBezTo>
                    <a:lnTo>
                      <a:pt x="686489" y="439719"/>
                    </a:lnTo>
                    <a:cubicBezTo>
                      <a:pt x="686299" y="449625"/>
                      <a:pt x="680405" y="454197"/>
                      <a:pt x="672991" y="44991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5"/>
              <p:cNvSpPr/>
              <p:nvPr/>
            </p:nvSpPr>
            <p:spPr>
              <a:xfrm>
                <a:off x="5766158" y="2938486"/>
                <a:ext cx="686488" cy="451826"/>
              </a:xfrm>
              <a:custGeom>
                <a:avLst/>
                <a:gdLst/>
                <a:ahLst/>
                <a:cxnLst/>
                <a:rect l="l" t="t" r="r" b="b"/>
                <a:pathLst>
                  <a:path w="686488" h="451826" extrusionOk="0">
                    <a:moveTo>
                      <a:pt x="672991" y="450223"/>
                    </a:moveTo>
                    <a:lnTo>
                      <a:pt x="13593" y="68747"/>
                    </a:lnTo>
                    <a:cubicBezTo>
                      <a:pt x="5228" y="62756"/>
                      <a:pt x="190" y="53145"/>
                      <a:pt x="0" y="42839"/>
                    </a:cubicBezTo>
                    <a:lnTo>
                      <a:pt x="0" y="11787"/>
                    </a:lnTo>
                    <a:cubicBezTo>
                      <a:pt x="0" y="2262"/>
                      <a:pt x="6084" y="-2786"/>
                      <a:pt x="13593" y="1595"/>
                    </a:cubicBezTo>
                    <a:lnTo>
                      <a:pt x="672991" y="382595"/>
                    </a:lnTo>
                    <a:cubicBezTo>
                      <a:pt x="681308" y="388663"/>
                      <a:pt x="686308" y="398293"/>
                      <a:pt x="686489" y="408599"/>
                    </a:cubicBezTo>
                    <a:lnTo>
                      <a:pt x="686489" y="439650"/>
                    </a:lnTo>
                    <a:cubicBezTo>
                      <a:pt x="686299" y="449937"/>
                      <a:pt x="680405" y="454509"/>
                      <a:pt x="672991" y="450223"/>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5"/>
              <p:cNvSpPr/>
              <p:nvPr/>
            </p:nvSpPr>
            <p:spPr>
              <a:xfrm>
                <a:off x="5766158" y="3056051"/>
                <a:ext cx="562156" cy="379920"/>
              </a:xfrm>
              <a:custGeom>
                <a:avLst/>
                <a:gdLst/>
                <a:ahLst/>
                <a:cxnLst/>
                <a:rect l="l" t="t" r="r" b="b"/>
                <a:pathLst>
                  <a:path w="562156" h="379920" extrusionOk="0">
                    <a:moveTo>
                      <a:pt x="548564" y="378378"/>
                    </a:moveTo>
                    <a:lnTo>
                      <a:pt x="13593" y="68910"/>
                    </a:lnTo>
                    <a:cubicBezTo>
                      <a:pt x="5199" y="62900"/>
                      <a:pt x="152" y="53242"/>
                      <a:pt x="0" y="42907"/>
                    </a:cubicBezTo>
                    <a:lnTo>
                      <a:pt x="0" y="11856"/>
                    </a:lnTo>
                    <a:cubicBezTo>
                      <a:pt x="0" y="1854"/>
                      <a:pt x="6084" y="-2718"/>
                      <a:pt x="13593" y="1664"/>
                    </a:cubicBezTo>
                    <a:lnTo>
                      <a:pt x="548564" y="311131"/>
                    </a:lnTo>
                    <a:cubicBezTo>
                      <a:pt x="556948" y="317161"/>
                      <a:pt x="561985" y="326800"/>
                      <a:pt x="562157" y="337134"/>
                    </a:cubicBezTo>
                    <a:lnTo>
                      <a:pt x="562157" y="368186"/>
                    </a:lnTo>
                    <a:cubicBezTo>
                      <a:pt x="562157" y="378187"/>
                      <a:pt x="556073" y="382473"/>
                      <a:pt x="548564" y="37837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5"/>
              <p:cNvSpPr/>
              <p:nvPr/>
            </p:nvSpPr>
            <p:spPr>
              <a:xfrm>
                <a:off x="6897600" y="3332192"/>
                <a:ext cx="1250451" cy="1162368"/>
              </a:xfrm>
              <a:custGeom>
                <a:avLst/>
                <a:gdLst/>
                <a:ahLst/>
                <a:cxnLst/>
                <a:rect l="l" t="t" r="r" b="b"/>
                <a:pathLst>
                  <a:path w="1250451" h="1162368" extrusionOk="0">
                    <a:moveTo>
                      <a:pt x="9696" y="77186"/>
                    </a:moveTo>
                    <a:cubicBezTo>
                      <a:pt x="9696" y="77186"/>
                      <a:pt x="108173" y="160053"/>
                      <a:pt x="250376" y="46896"/>
                    </a:cubicBezTo>
                    <a:cubicBezTo>
                      <a:pt x="351895" y="-36543"/>
                      <a:pt x="442672" y="11082"/>
                      <a:pt x="493242" y="39657"/>
                    </a:cubicBezTo>
                    <a:cubicBezTo>
                      <a:pt x="543811" y="68232"/>
                      <a:pt x="616813" y="85758"/>
                      <a:pt x="755879" y="337409"/>
                    </a:cubicBezTo>
                    <a:cubicBezTo>
                      <a:pt x="755879" y="337409"/>
                      <a:pt x="801125" y="416276"/>
                      <a:pt x="875839" y="459519"/>
                    </a:cubicBezTo>
                    <a:cubicBezTo>
                      <a:pt x="950552" y="502763"/>
                      <a:pt x="986483" y="481617"/>
                      <a:pt x="1045227" y="392844"/>
                    </a:cubicBezTo>
                    <a:cubicBezTo>
                      <a:pt x="1103971" y="304071"/>
                      <a:pt x="1142469" y="205773"/>
                      <a:pt x="1250452" y="269972"/>
                    </a:cubicBezTo>
                    <a:lnTo>
                      <a:pt x="1250452" y="1162369"/>
                    </a:lnTo>
                    <a:lnTo>
                      <a:pt x="0" y="439707"/>
                    </a:lnTo>
                    <a:lnTo>
                      <a:pt x="0" y="71375"/>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5"/>
              <p:cNvSpPr/>
              <p:nvPr/>
            </p:nvSpPr>
            <p:spPr>
              <a:xfrm>
                <a:off x="5766443" y="2003281"/>
                <a:ext cx="882682" cy="1029375"/>
              </a:xfrm>
              <a:custGeom>
                <a:avLst/>
                <a:gdLst/>
                <a:ahLst/>
                <a:cxnLst/>
                <a:rect l="l" t="t" r="r" b="b"/>
                <a:pathLst>
                  <a:path w="882682" h="1029375" extrusionOk="0">
                    <a:moveTo>
                      <a:pt x="869090" y="1027764"/>
                    </a:moveTo>
                    <a:lnTo>
                      <a:pt x="13593" y="532464"/>
                    </a:lnTo>
                    <a:cubicBezTo>
                      <a:pt x="5209" y="526435"/>
                      <a:pt x="171" y="516796"/>
                      <a:pt x="0" y="506461"/>
                    </a:cubicBezTo>
                    <a:lnTo>
                      <a:pt x="0" y="11828"/>
                    </a:lnTo>
                    <a:cubicBezTo>
                      <a:pt x="0" y="2303"/>
                      <a:pt x="6084" y="-2745"/>
                      <a:pt x="13593" y="1541"/>
                    </a:cubicBezTo>
                    <a:lnTo>
                      <a:pt x="869090" y="496841"/>
                    </a:lnTo>
                    <a:cubicBezTo>
                      <a:pt x="877474" y="502870"/>
                      <a:pt x="882512" y="512510"/>
                      <a:pt x="882683" y="522844"/>
                    </a:cubicBezTo>
                    <a:lnTo>
                      <a:pt x="882683" y="1017668"/>
                    </a:lnTo>
                    <a:cubicBezTo>
                      <a:pt x="882683" y="1027479"/>
                      <a:pt x="876599" y="1032051"/>
                      <a:pt x="869090" y="102776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5"/>
              <p:cNvSpPr/>
              <p:nvPr/>
            </p:nvSpPr>
            <p:spPr>
              <a:xfrm>
                <a:off x="6897600" y="3388613"/>
                <a:ext cx="1250451" cy="1106424"/>
              </a:xfrm>
              <a:custGeom>
                <a:avLst/>
                <a:gdLst/>
                <a:ahLst/>
                <a:cxnLst/>
                <a:rect l="l" t="t" r="r" b="b"/>
                <a:pathLst>
                  <a:path w="1250451" h="1106424" extrusionOk="0">
                    <a:moveTo>
                      <a:pt x="0" y="0"/>
                    </a:moveTo>
                    <a:lnTo>
                      <a:pt x="0" y="383096"/>
                    </a:lnTo>
                    <a:lnTo>
                      <a:pt x="1250452" y="1106424"/>
                    </a:lnTo>
                    <a:lnTo>
                      <a:pt x="1250452" y="214027"/>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5"/>
              <p:cNvSpPr/>
              <p:nvPr/>
            </p:nvSpPr>
            <p:spPr>
              <a:xfrm>
                <a:off x="7389036" y="3376326"/>
                <a:ext cx="9505" cy="678751"/>
              </a:xfrm>
              <a:custGeom>
                <a:avLst/>
                <a:gdLst/>
                <a:ahLst/>
                <a:cxnLst/>
                <a:rect l="l" t="t" r="r" b="b"/>
                <a:pathLst>
                  <a:path w="9505" h="678751" extrusionOk="0">
                    <a:moveTo>
                      <a:pt x="0" y="0"/>
                    </a:moveTo>
                    <a:lnTo>
                      <a:pt x="0" y="678752"/>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5"/>
              <p:cNvSpPr/>
              <p:nvPr/>
            </p:nvSpPr>
            <p:spPr>
              <a:xfrm>
                <a:off x="7771633" y="3805618"/>
                <a:ext cx="9505" cy="470725"/>
              </a:xfrm>
              <a:custGeom>
                <a:avLst/>
                <a:gdLst/>
                <a:ahLst/>
                <a:cxnLst/>
                <a:rect l="l" t="t" r="r" b="b"/>
                <a:pathLst>
                  <a:path w="9505" h="470725" extrusionOk="0">
                    <a:moveTo>
                      <a:pt x="0" y="0"/>
                    </a:moveTo>
                    <a:lnTo>
                      <a:pt x="0" y="470725"/>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5"/>
              <p:cNvSpPr/>
              <p:nvPr/>
            </p:nvSpPr>
            <p:spPr>
              <a:xfrm>
                <a:off x="6897600" y="3332663"/>
                <a:ext cx="1250451" cy="479359"/>
              </a:xfrm>
              <a:custGeom>
                <a:avLst/>
                <a:gdLst/>
                <a:ahLst/>
                <a:cxnLst/>
                <a:rect l="l" t="t" r="r" b="b"/>
                <a:pathLst>
                  <a:path w="1250451" h="479359" extrusionOk="0">
                    <a:moveTo>
                      <a:pt x="0" y="70905"/>
                    </a:moveTo>
                    <a:cubicBezTo>
                      <a:pt x="221859" y="208732"/>
                      <a:pt x="253227" y="-102831"/>
                      <a:pt x="494953" y="36996"/>
                    </a:cubicBezTo>
                    <a:cubicBezTo>
                      <a:pt x="736678" y="176823"/>
                      <a:pt x="703314" y="359036"/>
                      <a:pt x="881732" y="462288"/>
                    </a:cubicBezTo>
                    <a:cubicBezTo>
                      <a:pt x="1060151" y="565538"/>
                      <a:pt x="1064333" y="162250"/>
                      <a:pt x="1250452" y="269978"/>
                    </a:cubicBezTo>
                  </a:path>
                </a:pathLst>
              </a:custGeom>
              <a:noFill/>
              <a:ln w="14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5"/>
              <p:cNvSpPr/>
              <p:nvPr/>
            </p:nvSpPr>
            <p:spPr>
              <a:xfrm rot="-1801764">
                <a:off x="7364922" y="3334621"/>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5"/>
              <p:cNvSpPr/>
              <p:nvPr/>
            </p:nvSpPr>
            <p:spPr>
              <a:xfrm rot="-1790023">
                <a:off x="8141346" y="3571007"/>
                <a:ext cx="48265" cy="83920"/>
              </a:xfrm>
              <a:custGeom>
                <a:avLst/>
                <a:gdLst/>
                <a:ahLst/>
                <a:cxnLst/>
                <a:rect l="l" t="t" r="r" b="b"/>
                <a:pathLst>
                  <a:path w="48263" h="83917" extrusionOk="0">
                    <a:moveTo>
                      <a:pt x="48265" y="41960"/>
                    </a:moveTo>
                    <a:cubicBezTo>
                      <a:pt x="48265" y="65133"/>
                      <a:pt x="37461" y="83919"/>
                      <a:pt x="24134" y="83919"/>
                    </a:cubicBezTo>
                    <a:cubicBezTo>
                      <a:pt x="10806" y="83919"/>
                      <a:pt x="2" y="65133"/>
                      <a:pt x="2" y="41960"/>
                    </a:cubicBezTo>
                    <a:cubicBezTo>
                      <a:pt x="2" y="18787"/>
                      <a:pt x="10806" y="1"/>
                      <a:pt x="24134"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5"/>
              <p:cNvSpPr/>
              <p:nvPr/>
            </p:nvSpPr>
            <p:spPr>
              <a:xfrm rot="-1790023">
                <a:off x="7763340" y="3766404"/>
                <a:ext cx="48265" cy="83920"/>
              </a:xfrm>
              <a:custGeom>
                <a:avLst/>
                <a:gdLst/>
                <a:ahLst/>
                <a:cxnLst/>
                <a:rect l="l" t="t" r="r" b="b"/>
                <a:pathLst>
                  <a:path w="48263" h="83917" extrusionOk="0">
                    <a:moveTo>
                      <a:pt x="48265" y="41960"/>
                    </a:moveTo>
                    <a:cubicBezTo>
                      <a:pt x="48265" y="65133"/>
                      <a:pt x="37461" y="83919"/>
                      <a:pt x="24133" y="83919"/>
                    </a:cubicBezTo>
                    <a:cubicBezTo>
                      <a:pt x="10806" y="83919"/>
                      <a:pt x="2" y="65133"/>
                      <a:pt x="2" y="41960"/>
                    </a:cubicBezTo>
                    <a:cubicBezTo>
                      <a:pt x="2" y="18787"/>
                      <a:pt x="10806" y="1"/>
                      <a:pt x="24133" y="1"/>
                    </a:cubicBezTo>
                    <a:cubicBezTo>
                      <a:pt x="37461" y="1"/>
                      <a:pt x="48265" y="18787"/>
                      <a:pt x="48265" y="4196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5"/>
              <p:cNvSpPr/>
              <p:nvPr/>
            </p:nvSpPr>
            <p:spPr>
              <a:xfrm rot="-1801764">
                <a:off x="6873548" y="3361832"/>
                <a:ext cx="48054" cy="83555"/>
              </a:xfrm>
              <a:custGeom>
                <a:avLst/>
                <a:gdLst/>
                <a:ahLst/>
                <a:cxnLst/>
                <a:rect l="l" t="t" r="r" b="b"/>
                <a:pathLst>
                  <a:path w="48097" h="83629" extrusionOk="0">
                    <a:moveTo>
                      <a:pt x="48098" y="41815"/>
                    </a:moveTo>
                    <a:cubicBezTo>
                      <a:pt x="48098" y="64908"/>
                      <a:pt x="37331" y="83629"/>
                      <a:pt x="24049" y="83629"/>
                    </a:cubicBezTo>
                    <a:cubicBezTo>
                      <a:pt x="10767" y="83629"/>
                      <a:pt x="0" y="64908"/>
                      <a:pt x="0" y="41815"/>
                    </a:cubicBezTo>
                    <a:cubicBezTo>
                      <a:pt x="0" y="18721"/>
                      <a:pt x="10767" y="0"/>
                      <a:pt x="24049" y="0"/>
                    </a:cubicBezTo>
                    <a:cubicBezTo>
                      <a:pt x="37331" y="0"/>
                      <a:pt x="48098" y="18721"/>
                      <a:pt x="48098" y="4181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5"/>
              <p:cNvSpPr/>
              <p:nvPr/>
            </p:nvSpPr>
            <p:spPr>
              <a:xfrm>
                <a:off x="6868038" y="2430219"/>
                <a:ext cx="78705" cy="316778"/>
              </a:xfrm>
              <a:custGeom>
                <a:avLst/>
                <a:gdLst/>
                <a:ahLst/>
                <a:cxnLst/>
                <a:rect l="l" t="t" r="r" b="b"/>
                <a:pathLst>
                  <a:path w="78705" h="316778" extrusionOk="0">
                    <a:moveTo>
                      <a:pt x="64828" y="315171"/>
                    </a:moveTo>
                    <a:lnTo>
                      <a:pt x="13593" y="285548"/>
                    </a:lnTo>
                    <a:cubicBezTo>
                      <a:pt x="5209" y="279519"/>
                      <a:pt x="171" y="269880"/>
                      <a:pt x="0" y="259545"/>
                    </a:cubicBezTo>
                    <a:lnTo>
                      <a:pt x="0" y="11895"/>
                    </a:lnTo>
                    <a:cubicBezTo>
                      <a:pt x="0" y="1894"/>
                      <a:pt x="6083" y="-2678"/>
                      <a:pt x="13593" y="1608"/>
                    </a:cubicBezTo>
                    <a:lnTo>
                      <a:pt x="64828" y="31326"/>
                    </a:lnTo>
                    <a:cubicBezTo>
                      <a:pt x="73193" y="37136"/>
                      <a:pt x="78335" y="46566"/>
                      <a:pt x="78706" y="56758"/>
                    </a:cubicBezTo>
                    <a:lnTo>
                      <a:pt x="78706" y="304884"/>
                    </a:lnTo>
                    <a:cubicBezTo>
                      <a:pt x="78706" y="314885"/>
                      <a:pt x="72337" y="319457"/>
                      <a:pt x="64828" y="3151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5"/>
              <p:cNvSpPr/>
              <p:nvPr/>
            </p:nvSpPr>
            <p:spPr>
              <a:xfrm>
                <a:off x="6986477" y="2241366"/>
                <a:ext cx="78420" cy="573928"/>
              </a:xfrm>
              <a:custGeom>
                <a:avLst/>
                <a:gdLst/>
                <a:ahLst/>
                <a:cxnLst/>
                <a:rect l="l" t="t" r="r" b="b"/>
                <a:pathLst>
                  <a:path w="78420" h="573928" extrusionOk="0">
                    <a:moveTo>
                      <a:pt x="64828" y="572319"/>
                    </a:moveTo>
                    <a:lnTo>
                      <a:pt x="13593" y="542601"/>
                    </a:lnTo>
                    <a:cubicBezTo>
                      <a:pt x="5199" y="536629"/>
                      <a:pt x="152" y="527009"/>
                      <a:pt x="0" y="516693"/>
                    </a:cubicBezTo>
                    <a:lnTo>
                      <a:pt x="0" y="11868"/>
                    </a:lnTo>
                    <a:cubicBezTo>
                      <a:pt x="0" y="2343"/>
                      <a:pt x="6084" y="-2801"/>
                      <a:pt x="13593" y="1581"/>
                    </a:cubicBezTo>
                    <a:lnTo>
                      <a:pt x="64828" y="31299"/>
                    </a:lnTo>
                    <a:cubicBezTo>
                      <a:pt x="73211" y="37328"/>
                      <a:pt x="78249" y="46967"/>
                      <a:pt x="78421" y="57302"/>
                    </a:cubicBezTo>
                    <a:lnTo>
                      <a:pt x="78421" y="562127"/>
                    </a:lnTo>
                    <a:cubicBezTo>
                      <a:pt x="78041" y="572033"/>
                      <a:pt x="71957" y="576605"/>
                      <a:pt x="64828" y="5723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5"/>
              <p:cNvSpPr/>
              <p:nvPr/>
            </p:nvSpPr>
            <p:spPr>
              <a:xfrm>
                <a:off x="7222119" y="2426981"/>
                <a:ext cx="78420" cy="524860"/>
              </a:xfrm>
              <a:custGeom>
                <a:avLst/>
                <a:gdLst/>
                <a:ahLst/>
                <a:cxnLst/>
                <a:rect l="l" t="t" r="r" b="b"/>
                <a:pathLst>
                  <a:path w="78420" h="524860" extrusionOk="0">
                    <a:moveTo>
                      <a:pt x="64828" y="523197"/>
                    </a:moveTo>
                    <a:lnTo>
                      <a:pt x="13593" y="493574"/>
                    </a:lnTo>
                    <a:cubicBezTo>
                      <a:pt x="5181" y="487583"/>
                      <a:pt x="124" y="477915"/>
                      <a:pt x="0" y="467571"/>
                    </a:cubicBezTo>
                    <a:lnTo>
                      <a:pt x="0" y="11895"/>
                    </a:lnTo>
                    <a:cubicBezTo>
                      <a:pt x="0" y="1894"/>
                      <a:pt x="6083" y="-2678"/>
                      <a:pt x="13593" y="1608"/>
                    </a:cubicBezTo>
                    <a:lnTo>
                      <a:pt x="64828" y="31231"/>
                    </a:lnTo>
                    <a:cubicBezTo>
                      <a:pt x="73211" y="37260"/>
                      <a:pt x="78249" y="46899"/>
                      <a:pt x="78421" y="57234"/>
                    </a:cubicBezTo>
                    <a:lnTo>
                      <a:pt x="78421" y="513005"/>
                    </a:lnTo>
                    <a:cubicBezTo>
                      <a:pt x="78421" y="523006"/>
                      <a:pt x="72337" y="527578"/>
                      <a:pt x="64828" y="523197"/>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5"/>
              <p:cNvSpPr/>
              <p:nvPr/>
            </p:nvSpPr>
            <p:spPr>
              <a:xfrm>
                <a:off x="7340177" y="2573447"/>
                <a:ext cx="78420" cy="446687"/>
              </a:xfrm>
              <a:custGeom>
                <a:avLst/>
                <a:gdLst/>
                <a:ahLst/>
                <a:cxnLst/>
                <a:rect l="l" t="t" r="r" b="b"/>
                <a:pathLst>
                  <a:path w="78420" h="446687" extrusionOk="0">
                    <a:moveTo>
                      <a:pt x="64827" y="445025"/>
                    </a:moveTo>
                    <a:lnTo>
                      <a:pt x="13593" y="415402"/>
                    </a:lnTo>
                    <a:cubicBezTo>
                      <a:pt x="5209" y="409373"/>
                      <a:pt x="171" y="399734"/>
                      <a:pt x="0" y="389399"/>
                    </a:cubicBezTo>
                    <a:lnTo>
                      <a:pt x="0" y="11828"/>
                    </a:lnTo>
                    <a:cubicBezTo>
                      <a:pt x="0" y="2303"/>
                      <a:pt x="6083" y="-2745"/>
                      <a:pt x="13593" y="1541"/>
                    </a:cubicBezTo>
                    <a:lnTo>
                      <a:pt x="64827" y="31259"/>
                    </a:lnTo>
                    <a:cubicBezTo>
                      <a:pt x="73221" y="37231"/>
                      <a:pt x="78268" y="46851"/>
                      <a:pt x="78421" y="57167"/>
                    </a:cubicBezTo>
                    <a:lnTo>
                      <a:pt x="78421" y="434738"/>
                    </a:lnTo>
                    <a:cubicBezTo>
                      <a:pt x="78421" y="444835"/>
                      <a:pt x="72337" y="449406"/>
                      <a:pt x="64827" y="44502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5"/>
              <p:cNvSpPr/>
              <p:nvPr/>
            </p:nvSpPr>
            <p:spPr>
              <a:xfrm>
                <a:off x="7575249" y="2900319"/>
                <a:ext cx="78325" cy="255777"/>
              </a:xfrm>
              <a:custGeom>
                <a:avLst/>
                <a:gdLst/>
                <a:ahLst/>
                <a:cxnLst/>
                <a:rect l="l" t="t" r="r" b="b"/>
                <a:pathLst>
                  <a:path w="78325" h="255777" extrusionOk="0">
                    <a:moveTo>
                      <a:pt x="64828" y="254170"/>
                    </a:moveTo>
                    <a:lnTo>
                      <a:pt x="13498" y="224547"/>
                    </a:lnTo>
                    <a:cubicBezTo>
                      <a:pt x="5143" y="218508"/>
                      <a:pt x="133" y="208869"/>
                      <a:pt x="0" y="198544"/>
                    </a:cubicBezTo>
                    <a:lnTo>
                      <a:pt x="0" y="11949"/>
                    </a:lnTo>
                    <a:cubicBezTo>
                      <a:pt x="0" y="1853"/>
                      <a:pt x="5989" y="-2719"/>
                      <a:pt x="13498" y="1662"/>
                    </a:cubicBezTo>
                    <a:lnTo>
                      <a:pt x="64828" y="31285"/>
                    </a:lnTo>
                    <a:cubicBezTo>
                      <a:pt x="73145" y="37352"/>
                      <a:pt x="78145" y="46982"/>
                      <a:pt x="78325" y="57288"/>
                    </a:cubicBezTo>
                    <a:lnTo>
                      <a:pt x="78325" y="243883"/>
                    </a:lnTo>
                    <a:cubicBezTo>
                      <a:pt x="78325" y="253884"/>
                      <a:pt x="72242" y="258456"/>
                      <a:pt x="64828" y="2541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5"/>
              <p:cNvSpPr/>
              <p:nvPr/>
            </p:nvSpPr>
            <p:spPr>
              <a:xfrm>
                <a:off x="7693593" y="2520557"/>
                <a:ext cx="78420" cy="703833"/>
              </a:xfrm>
              <a:custGeom>
                <a:avLst/>
                <a:gdLst/>
                <a:ahLst/>
                <a:cxnLst/>
                <a:rect l="l" t="t" r="r" b="b"/>
                <a:pathLst>
                  <a:path w="78420" h="703833" extrusionOk="0">
                    <a:moveTo>
                      <a:pt x="64447" y="702226"/>
                    </a:moveTo>
                    <a:lnTo>
                      <a:pt x="13593" y="672508"/>
                    </a:lnTo>
                    <a:cubicBezTo>
                      <a:pt x="5199" y="666536"/>
                      <a:pt x="152" y="656916"/>
                      <a:pt x="0" y="646600"/>
                    </a:cubicBezTo>
                    <a:lnTo>
                      <a:pt x="0" y="11949"/>
                    </a:lnTo>
                    <a:cubicBezTo>
                      <a:pt x="0" y="1853"/>
                      <a:pt x="6083" y="-2719"/>
                      <a:pt x="13593" y="1662"/>
                    </a:cubicBezTo>
                    <a:lnTo>
                      <a:pt x="64828" y="31285"/>
                    </a:lnTo>
                    <a:cubicBezTo>
                      <a:pt x="73221" y="37305"/>
                      <a:pt x="78268" y="46954"/>
                      <a:pt x="78421" y="57288"/>
                    </a:cubicBezTo>
                    <a:lnTo>
                      <a:pt x="78421" y="691939"/>
                    </a:lnTo>
                    <a:cubicBezTo>
                      <a:pt x="78040" y="701940"/>
                      <a:pt x="71957" y="706512"/>
                      <a:pt x="64447" y="70222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5"/>
              <p:cNvSpPr/>
              <p:nvPr/>
            </p:nvSpPr>
            <p:spPr>
              <a:xfrm>
                <a:off x="7981135" y="3135165"/>
                <a:ext cx="78420" cy="255818"/>
              </a:xfrm>
              <a:custGeom>
                <a:avLst/>
                <a:gdLst/>
                <a:ahLst/>
                <a:cxnLst/>
                <a:rect l="l" t="t" r="r" b="b"/>
                <a:pathLst>
                  <a:path w="78420" h="255818" extrusionOk="0">
                    <a:moveTo>
                      <a:pt x="64828" y="254211"/>
                    </a:moveTo>
                    <a:lnTo>
                      <a:pt x="13593" y="224493"/>
                    </a:lnTo>
                    <a:cubicBezTo>
                      <a:pt x="5199" y="218521"/>
                      <a:pt x="152" y="208900"/>
                      <a:pt x="0" y="198585"/>
                    </a:cubicBezTo>
                    <a:lnTo>
                      <a:pt x="0" y="11895"/>
                    </a:lnTo>
                    <a:cubicBezTo>
                      <a:pt x="0" y="1894"/>
                      <a:pt x="6083" y="-2678"/>
                      <a:pt x="13593" y="1608"/>
                    </a:cubicBezTo>
                    <a:lnTo>
                      <a:pt x="64828" y="31326"/>
                    </a:lnTo>
                    <a:cubicBezTo>
                      <a:pt x="73240" y="37317"/>
                      <a:pt x="78297" y="46985"/>
                      <a:pt x="78421" y="57329"/>
                    </a:cubicBezTo>
                    <a:lnTo>
                      <a:pt x="78421" y="243924"/>
                    </a:lnTo>
                    <a:cubicBezTo>
                      <a:pt x="78421" y="253925"/>
                      <a:pt x="72337" y="258497"/>
                      <a:pt x="64828" y="25421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5"/>
              <p:cNvSpPr/>
              <p:nvPr/>
            </p:nvSpPr>
            <p:spPr>
              <a:xfrm>
                <a:off x="8099193" y="3142308"/>
                <a:ext cx="78420" cy="316963"/>
              </a:xfrm>
              <a:custGeom>
                <a:avLst/>
                <a:gdLst/>
                <a:ahLst/>
                <a:cxnLst/>
                <a:rect l="l" t="t" r="r" b="b"/>
                <a:pathLst>
                  <a:path w="78420" h="316963" extrusionOk="0">
                    <a:moveTo>
                      <a:pt x="64828" y="315266"/>
                    </a:moveTo>
                    <a:lnTo>
                      <a:pt x="13593" y="285548"/>
                    </a:lnTo>
                    <a:cubicBezTo>
                      <a:pt x="5181" y="279557"/>
                      <a:pt x="124" y="269889"/>
                      <a:pt x="0" y="259545"/>
                    </a:cubicBezTo>
                    <a:lnTo>
                      <a:pt x="0" y="11895"/>
                    </a:lnTo>
                    <a:cubicBezTo>
                      <a:pt x="0" y="1894"/>
                      <a:pt x="6084" y="-2678"/>
                      <a:pt x="13593" y="1608"/>
                    </a:cubicBezTo>
                    <a:lnTo>
                      <a:pt x="64828" y="31230"/>
                    </a:lnTo>
                    <a:cubicBezTo>
                      <a:pt x="73211" y="37260"/>
                      <a:pt x="78249" y="46899"/>
                      <a:pt x="78421" y="57234"/>
                    </a:cubicBezTo>
                    <a:lnTo>
                      <a:pt x="78421" y="305360"/>
                    </a:lnTo>
                    <a:cubicBezTo>
                      <a:pt x="78421" y="315266"/>
                      <a:pt x="72337" y="319648"/>
                      <a:pt x="64828" y="31526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1" name="Google Shape;471;p15"/>
            <p:cNvSpPr/>
            <p:nvPr/>
          </p:nvSpPr>
          <p:spPr>
            <a:xfrm>
              <a:off x="2810939" y="4355647"/>
              <a:ext cx="905825" cy="524291"/>
            </a:xfrm>
            <a:custGeom>
              <a:avLst/>
              <a:gdLst/>
              <a:ahLst/>
              <a:cxnLst/>
              <a:rect l="l" t="t" r="r" b="b"/>
              <a:pathLst>
                <a:path w="905825" h="524291" extrusionOk="0">
                  <a:moveTo>
                    <a:pt x="456810" y="505052"/>
                  </a:moveTo>
                  <a:lnTo>
                    <a:pt x="32483" y="259879"/>
                  </a:lnTo>
                  <a:cubicBezTo>
                    <a:pt x="-15615" y="231970"/>
                    <a:pt x="-9626" y="183679"/>
                    <a:pt x="45981" y="151294"/>
                  </a:cubicBezTo>
                  <a:lnTo>
                    <a:pt x="261376" y="26611"/>
                  </a:lnTo>
                  <a:cubicBezTo>
                    <a:pt x="316889" y="-5488"/>
                    <a:pt x="400632" y="-9298"/>
                    <a:pt x="449015" y="19277"/>
                  </a:cubicBezTo>
                  <a:lnTo>
                    <a:pt x="873342" y="264832"/>
                  </a:lnTo>
                  <a:cubicBezTo>
                    <a:pt x="921440" y="292645"/>
                    <a:pt x="915451" y="341032"/>
                    <a:pt x="859844" y="373322"/>
                  </a:cubicBezTo>
                  <a:lnTo>
                    <a:pt x="644449" y="498004"/>
                  </a:lnTo>
                  <a:cubicBezTo>
                    <a:pt x="588937" y="529627"/>
                    <a:pt x="505193" y="533627"/>
                    <a:pt x="456810" y="505052"/>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5"/>
            <p:cNvSpPr/>
            <p:nvPr/>
          </p:nvSpPr>
          <p:spPr>
            <a:xfrm>
              <a:off x="2999385" y="3858955"/>
              <a:ext cx="906089" cy="910207"/>
            </a:xfrm>
            <a:custGeom>
              <a:avLst/>
              <a:gdLst/>
              <a:ahLst/>
              <a:cxnLst/>
              <a:rect l="l" t="t" r="r" b="b"/>
              <a:pathLst>
                <a:path w="906089" h="910207" extrusionOk="0">
                  <a:moveTo>
                    <a:pt x="906089" y="695706"/>
                  </a:moveTo>
                  <a:lnTo>
                    <a:pt x="906089" y="102203"/>
                  </a:lnTo>
                  <a:lnTo>
                    <a:pt x="23" y="0"/>
                  </a:lnTo>
                  <a:lnTo>
                    <a:pt x="23" y="597218"/>
                  </a:lnTo>
                  <a:lnTo>
                    <a:pt x="23" y="597218"/>
                  </a:lnTo>
                  <a:cubicBezTo>
                    <a:pt x="-547" y="615506"/>
                    <a:pt x="9528" y="632936"/>
                    <a:pt x="32342" y="645891"/>
                  </a:cubicBezTo>
                  <a:lnTo>
                    <a:pt x="456668" y="891445"/>
                  </a:lnTo>
                  <a:cubicBezTo>
                    <a:pt x="504766" y="919258"/>
                    <a:pt x="588795" y="915734"/>
                    <a:pt x="644307" y="883634"/>
                  </a:cubicBezTo>
                  <a:lnTo>
                    <a:pt x="859702" y="758952"/>
                  </a:lnTo>
                  <a:cubicBezTo>
                    <a:pt x="890975" y="740855"/>
                    <a:pt x="906565" y="717518"/>
                    <a:pt x="905614" y="6957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5"/>
            <p:cNvSpPr/>
            <p:nvPr/>
          </p:nvSpPr>
          <p:spPr>
            <a:xfrm>
              <a:off x="2999385" y="3718383"/>
              <a:ext cx="905566" cy="524522"/>
            </a:xfrm>
            <a:custGeom>
              <a:avLst/>
              <a:gdLst/>
              <a:ahLst/>
              <a:cxnLst/>
              <a:rect l="l" t="t" r="r" b="b"/>
              <a:pathLst>
                <a:path w="905566" h="524522" extrusionOk="0">
                  <a:moveTo>
                    <a:pt x="905519" y="307545"/>
                  </a:moveTo>
                  <a:lnTo>
                    <a:pt x="905519" y="242775"/>
                  </a:lnTo>
                  <a:lnTo>
                    <a:pt x="835843" y="242775"/>
                  </a:lnTo>
                  <a:lnTo>
                    <a:pt x="448874" y="18842"/>
                  </a:lnTo>
                  <a:cubicBezTo>
                    <a:pt x="400776" y="-9066"/>
                    <a:pt x="316747" y="-5542"/>
                    <a:pt x="261235" y="26557"/>
                  </a:cubicBezTo>
                  <a:lnTo>
                    <a:pt x="45839" y="151716"/>
                  </a:lnTo>
                  <a:cubicBezTo>
                    <a:pt x="42009" y="153897"/>
                    <a:pt x="38296" y="156279"/>
                    <a:pt x="34718" y="158860"/>
                  </a:cubicBezTo>
                  <a:lnTo>
                    <a:pt x="23" y="141048"/>
                  </a:lnTo>
                  <a:cubicBezTo>
                    <a:pt x="23" y="141048"/>
                    <a:pt x="23" y="209533"/>
                    <a:pt x="23" y="211819"/>
                  </a:cubicBezTo>
                  <a:lnTo>
                    <a:pt x="23" y="211819"/>
                  </a:lnTo>
                  <a:cubicBezTo>
                    <a:pt x="-547" y="229916"/>
                    <a:pt x="9528" y="247347"/>
                    <a:pt x="32342" y="260301"/>
                  </a:cubicBezTo>
                  <a:lnTo>
                    <a:pt x="456668" y="505760"/>
                  </a:lnTo>
                  <a:cubicBezTo>
                    <a:pt x="504766" y="533573"/>
                    <a:pt x="588795" y="530049"/>
                    <a:pt x="644307" y="497950"/>
                  </a:cubicBezTo>
                  <a:lnTo>
                    <a:pt x="859702" y="373363"/>
                  </a:lnTo>
                  <a:cubicBezTo>
                    <a:pt x="891926" y="354313"/>
                    <a:pt x="907230" y="330500"/>
                    <a:pt x="905424" y="308021"/>
                  </a:cubicBezTo>
                  <a:close/>
                </a:path>
              </a:pathLst>
            </a:custGeom>
            <a:solidFill>
              <a:srgbClr val="EDF0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5"/>
            <p:cNvSpPr/>
            <p:nvPr/>
          </p:nvSpPr>
          <p:spPr>
            <a:xfrm>
              <a:off x="2999243" y="3647851"/>
              <a:ext cx="905825" cy="524031"/>
            </a:xfrm>
            <a:custGeom>
              <a:avLst/>
              <a:gdLst/>
              <a:ahLst/>
              <a:cxnLst/>
              <a:rect l="l" t="t" r="r" b="b"/>
              <a:pathLst>
                <a:path w="905825" h="524031" extrusionOk="0">
                  <a:moveTo>
                    <a:pt x="456810" y="505236"/>
                  </a:moveTo>
                  <a:lnTo>
                    <a:pt x="32483" y="259777"/>
                  </a:lnTo>
                  <a:cubicBezTo>
                    <a:pt x="-15615" y="231964"/>
                    <a:pt x="-9626" y="183577"/>
                    <a:pt x="45981" y="151192"/>
                  </a:cubicBezTo>
                  <a:lnTo>
                    <a:pt x="261376" y="26605"/>
                  </a:lnTo>
                  <a:cubicBezTo>
                    <a:pt x="316889" y="-5589"/>
                    <a:pt x="400917" y="-9018"/>
                    <a:pt x="449015" y="18795"/>
                  </a:cubicBezTo>
                  <a:lnTo>
                    <a:pt x="873342" y="264254"/>
                  </a:lnTo>
                  <a:cubicBezTo>
                    <a:pt x="921440" y="292067"/>
                    <a:pt x="915451" y="340454"/>
                    <a:pt x="859844" y="372839"/>
                  </a:cubicBezTo>
                  <a:lnTo>
                    <a:pt x="644449" y="497426"/>
                  </a:lnTo>
                  <a:cubicBezTo>
                    <a:pt x="588937" y="529620"/>
                    <a:pt x="504908" y="533050"/>
                    <a:pt x="456810" y="505236"/>
                  </a:cubicBezTo>
                  <a:close/>
                </a:path>
              </a:pathLst>
            </a:custGeom>
            <a:solidFill>
              <a:srgbClr val="E2E5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5"/>
            <p:cNvSpPr/>
            <p:nvPr/>
          </p:nvSpPr>
          <p:spPr>
            <a:xfrm>
              <a:off x="3230772" y="3780524"/>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293" y="12575"/>
                    <a:pt x="13716" y="14395"/>
                    <a:pt x="11312" y="16424"/>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5"/>
            <p:cNvSpPr/>
            <p:nvPr/>
          </p:nvSpPr>
          <p:spPr>
            <a:xfrm>
              <a:off x="3230772" y="3756847"/>
              <a:ext cx="129655" cy="75056"/>
            </a:xfrm>
            <a:custGeom>
              <a:avLst/>
              <a:gdLst/>
              <a:ahLst/>
              <a:cxnLst/>
              <a:rect l="l" t="t" r="r" b="b"/>
              <a:pathLst>
                <a:path w="129655" h="75056" extrusionOk="0">
                  <a:moveTo>
                    <a:pt x="129655" y="37528"/>
                  </a:moveTo>
                  <a:cubicBezTo>
                    <a:pt x="129655" y="58255"/>
                    <a:pt x="100631" y="75057"/>
                    <a:pt x="64828" y="75057"/>
                  </a:cubicBezTo>
                  <a:cubicBezTo>
                    <a:pt x="29024" y="75057"/>
                    <a:pt x="0" y="58255"/>
                    <a:pt x="0" y="37528"/>
                  </a:cubicBezTo>
                  <a:cubicBezTo>
                    <a:pt x="0" y="16802"/>
                    <a:pt x="29024" y="0"/>
                    <a:pt x="64828" y="0"/>
                  </a:cubicBezTo>
                  <a:cubicBezTo>
                    <a:pt x="100631" y="0"/>
                    <a:pt x="129655" y="16802"/>
                    <a:pt x="129655" y="375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5"/>
            <p:cNvSpPr/>
            <p:nvPr/>
          </p:nvSpPr>
          <p:spPr>
            <a:xfrm>
              <a:off x="3393243" y="3872036"/>
              <a:ext cx="129623" cy="74995"/>
            </a:xfrm>
            <a:custGeom>
              <a:avLst/>
              <a:gdLst/>
              <a:ahLst/>
              <a:cxnLst/>
              <a:rect l="l" t="t" r="r" b="b"/>
              <a:pathLst>
                <a:path w="129623" h="74995" extrusionOk="0">
                  <a:moveTo>
                    <a:pt x="128018" y="45689"/>
                  </a:moveTo>
                  <a:cubicBezTo>
                    <a:pt x="124482" y="53623"/>
                    <a:pt x="118341" y="60110"/>
                    <a:pt x="110623" y="64072"/>
                  </a:cubicBezTo>
                  <a:cubicBezTo>
                    <a:pt x="81812" y="78636"/>
                    <a:pt x="47801" y="78636"/>
                    <a:pt x="18990" y="64072"/>
                  </a:cubicBezTo>
                  <a:cubicBezTo>
                    <a:pt x="11271" y="60110"/>
                    <a:pt x="5131" y="53623"/>
                    <a:pt x="1595" y="45689"/>
                  </a:cubicBezTo>
                  <a:cubicBezTo>
                    <a:pt x="-3158" y="33497"/>
                    <a:pt x="2735" y="20448"/>
                    <a:pt x="18990" y="10923"/>
                  </a:cubicBezTo>
                  <a:cubicBezTo>
                    <a:pt x="47801" y="-3641"/>
                    <a:pt x="81812" y="-3641"/>
                    <a:pt x="110623" y="10923"/>
                  </a:cubicBezTo>
                  <a:cubicBezTo>
                    <a:pt x="126972" y="19971"/>
                    <a:pt x="132771" y="33021"/>
                    <a:pt x="128018" y="4568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5"/>
            <p:cNvSpPr/>
            <p:nvPr/>
          </p:nvSpPr>
          <p:spPr>
            <a:xfrm>
              <a:off x="3395112" y="3888323"/>
              <a:ext cx="126148" cy="58707"/>
            </a:xfrm>
            <a:custGeom>
              <a:avLst/>
              <a:gdLst/>
              <a:ahLst/>
              <a:cxnLst/>
              <a:rect l="l" t="t" r="r" b="b"/>
              <a:pathLst>
                <a:path w="126148" h="58707" extrusionOk="0">
                  <a:moveTo>
                    <a:pt x="126149" y="29401"/>
                  </a:moveTo>
                  <a:cubicBezTo>
                    <a:pt x="122613" y="37336"/>
                    <a:pt x="116472" y="43822"/>
                    <a:pt x="108754" y="47784"/>
                  </a:cubicBezTo>
                  <a:cubicBezTo>
                    <a:pt x="79942" y="62348"/>
                    <a:pt x="45932" y="62348"/>
                    <a:pt x="17120" y="47784"/>
                  </a:cubicBezTo>
                  <a:cubicBezTo>
                    <a:pt x="6959" y="47051"/>
                    <a:pt x="-683" y="38202"/>
                    <a:pt x="48" y="28030"/>
                  </a:cubicBezTo>
                  <a:cubicBezTo>
                    <a:pt x="704" y="18867"/>
                    <a:pt x="7976" y="11580"/>
                    <a:pt x="17120" y="10923"/>
                  </a:cubicBezTo>
                  <a:cubicBezTo>
                    <a:pt x="45932" y="-3641"/>
                    <a:pt x="79942" y="-3641"/>
                    <a:pt x="108754" y="10923"/>
                  </a:cubicBezTo>
                  <a:cubicBezTo>
                    <a:pt x="116491" y="14904"/>
                    <a:pt x="122632" y="21429"/>
                    <a:pt x="126149" y="2940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5"/>
            <p:cNvSpPr/>
            <p:nvPr/>
          </p:nvSpPr>
          <p:spPr>
            <a:xfrm>
              <a:off x="3543979" y="3964737"/>
              <a:ext cx="129655" cy="75042"/>
            </a:xfrm>
            <a:custGeom>
              <a:avLst/>
              <a:gdLst/>
              <a:ahLst/>
              <a:cxnLst/>
              <a:rect l="l" t="t" r="r" b="b"/>
              <a:pathLst>
                <a:path w="129655" h="75042" extrusionOk="0">
                  <a:moveTo>
                    <a:pt x="129655" y="37474"/>
                  </a:moveTo>
                  <a:lnTo>
                    <a:pt x="129655" y="13852"/>
                  </a:lnTo>
                  <a:lnTo>
                    <a:pt x="115207" y="13852"/>
                  </a:lnTo>
                  <a:lnTo>
                    <a:pt x="110739" y="10994"/>
                  </a:lnTo>
                  <a:cubicBezTo>
                    <a:pt x="81909" y="-3665"/>
                    <a:pt x="47841" y="-3665"/>
                    <a:pt x="19011" y="10994"/>
                  </a:cubicBezTo>
                  <a:cubicBezTo>
                    <a:pt x="16321" y="12585"/>
                    <a:pt x="13745" y="14366"/>
                    <a:pt x="11312" y="16328"/>
                  </a:cubicBezTo>
                  <a:lnTo>
                    <a:pt x="0" y="13852"/>
                  </a:lnTo>
                  <a:lnTo>
                    <a:pt x="0" y="37474"/>
                  </a:lnTo>
                  <a:cubicBezTo>
                    <a:pt x="1084" y="49123"/>
                    <a:pt x="8346" y="59286"/>
                    <a:pt x="19011" y="64049"/>
                  </a:cubicBezTo>
                  <a:cubicBezTo>
                    <a:pt x="47841" y="78708"/>
                    <a:pt x="81909" y="78708"/>
                    <a:pt x="110739" y="64049"/>
                  </a:cubicBezTo>
                  <a:cubicBezTo>
                    <a:pt x="121405" y="59305"/>
                    <a:pt x="128648" y="49123"/>
                    <a:pt x="129655" y="374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5"/>
            <p:cNvSpPr/>
            <p:nvPr/>
          </p:nvSpPr>
          <p:spPr>
            <a:xfrm>
              <a:off x="3543979" y="3941061"/>
              <a:ext cx="129655" cy="75056"/>
            </a:xfrm>
            <a:custGeom>
              <a:avLst/>
              <a:gdLst/>
              <a:ahLst/>
              <a:cxnLst/>
              <a:rect l="l" t="t" r="r" b="b"/>
              <a:pathLst>
                <a:path w="129655" h="75056" extrusionOk="0">
                  <a:moveTo>
                    <a:pt x="129655" y="37529"/>
                  </a:moveTo>
                  <a:cubicBezTo>
                    <a:pt x="129655" y="58255"/>
                    <a:pt x="100631" y="75057"/>
                    <a:pt x="64828" y="75057"/>
                  </a:cubicBezTo>
                  <a:cubicBezTo>
                    <a:pt x="29024" y="75057"/>
                    <a:pt x="0" y="58255"/>
                    <a:pt x="0" y="37529"/>
                  </a:cubicBezTo>
                  <a:cubicBezTo>
                    <a:pt x="0" y="16802"/>
                    <a:pt x="29024" y="0"/>
                    <a:pt x="64828" y="0"/>
                  </a:cubicBezTo>
                  <a:cubicBezTo>
                    <a:pt x="100631" y="0"/>
                    <a:pt x="129655" y="16802"/>
                    <a:pt x="129655" y="3752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5"/>
            <p:cNvSpPr/>
            <p:nvPr/>
          </p:nvSpPr>
          <p:spPr>
            <a:xfrm>
              <a:off x="5673026" y="4464079"/>
              <a:ext cx="468241" cy="270891"/>
            </a:xfrm>
            <a:custGeom>
              <a:avLst/>
              <a:gdLst/>
              <a:ahLst/>
              <a:cxnLst/>
              <a:rect l="l" t="t" r="r" b="b"/>
              <a:pathLst>
                <a:path w="468241" h="270891" extrusionOk="0">
                  <a:moveTo>
                    <a:pt x="468242" y="135445"/>
                  </a:moveTo>
                  <a:cubicBezTo>
                    <a:pt x="468242" y="210250"/>
                    <a:pt x="363422" y="270891"/>
                    <a:pt x="234121" y="270891"/>
                  </a:cubicBezTo>
                  <a:cubicBezTo>
                    <a:pt x="104819" y="270891"/>
                    <a:pt x="0" y="210250"/>
                    <a:pt x="0" y="135445"/>
                  </a:cubicBezTo>
                  <a:cubicBezTo>
                    <a:pt x="0" y="60641"/>
                    <a:pt x="104819" y="0"/>
                    <a:pt x="234121" y="0"/>
                  </a:cubicBezTo>
                  <a:cubicBezTo>
                    <a:pt x="363422" y="0"/>
                    <a:pt x="468242" y="60641"/>
                    <a:pt x="468242" y="1354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15"/>
            <p:cNvSpPr/>
            <p:nvPr/>
          </p:nvSpPr>
          <p:spPr>
            <a:xfrm>
              <a:off x="5819482" y="3280817"/>
              <a:ext cx="243195" cy="356577"/>
            </a:xfrm>
            <a:custGeom>
              <a:avLst/>
              <a:gdLst/>
              <a:ahLst/>
              <a:cxnLst/>
              <a:rect l="l" t="t" r="r" b="b"/>
              <a:pathLst>
                <a:path w="243195" h="356577" extrusionOk="0">
                  <a:moveTo>
                    <a:pt x="85669" y="11781"/>
                  </a:moveTo>
                  <a:cubicBezTo>
                    <a:pt x="95174" y="-3744"/>
                    <a:pt x="169318" y="-14031"/>
                    <a:pt x="193652" y="48738"/>
                  </a:cubicBezTo>
                  <a:cubicBezTo>
                    <a:pt x="203157" y="72551"/>
                    <a:pt x="201446" y="133416"/>
                    <a:pt x="209145" y="171611"/>
                  </a:cubicBezTo>
                  <a:cubicBezTo>
                    <a:pt x="216845" y="209806"/>
                    <a:pt x="235000" y="231523"/>
                    <a:pt x="241559" y="262479"/>
                  </a:cubicBezTo>
                  <a:cubicBezTo>
                    <a:pt x="248118" y="293436"/>
                    <a:pt x="237472" y="345442"/>
                    <a:pt x="162854" y="354681"/>
                  </a:cubicBezTo>
                  <a:cubicBezTo>
                    <a:pt x="88236" y="363921"/>
                    <a:pt x="30917" y="337632"/>
                    <a:pt x="13332" y="313819"/>
                  </a:cubicBezTo>
                  <a:cubicBezTo>
                    <a:pt x="-4253" y="290007"/>
                    <a:pt x="-4634" y="239334"/>
                    <a:pt x="13332" y="212092"/>
                  </a:cubicBezTo>
                  <a:cubicBezTo>
                    <a:pt x="31297" y="184851"/>
                    <a:pt x="45556" y="162848"/>
                    <a:pt x="45080" y="12741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15"/>
            <p:cNvSpPr/>
            <p:nvPr/>
          </p:nvSpPr>
          <p:spPr>
            <a:xfrm>
              <a:off x="5837923" y="3277536"/>
              <a:ext cx="116085" cy="143945"/>
            </a:xfrm>
            <a:custGeom>
              <a:avLst/>
              <a:gdLst/>
              <a:ahLst/>
              <a:cxnLst/>
              <a:rect l="l" t="t" r="r" b="b"/>
              <a:pathLst>
                <a:path w="116085" h="143945" extrusionOk="0">
                  <a:moveTo>
                    <a:pt x="116086" y="4300"/>
                  </a:moveTo>
                  <a:cubicBezTo>
                    <a:pt x="116086" y="4300"/>
                    <a:pt x="60383" y="-11798"/>
                    <a:pt x="26639" y="18301"/>
                  </a:cubicBezTo>
                  <a:cubicBezTo>
                    <a:pt x="3978" y="39285"/>
                    <a:pt x="-5176" y="71137"/>
                    <a:pt x="2875" y="100979"/>
                  </a:cubicBezTo>
                  <a:cubicBezTo>
                    <a:pt x="7343" y="118600"/>
                    <a:pt x="16373" y="142603"/>
                    <a:pt x="30346" y="143936"/>
                  </a:cubicBezTo>
                  <a:cubicBezTo>
                    <a:pt x="44319" y="145270"/>
                    <a:pt x="116086" y="4300"/>
                    <a:pt x="116086" y="4300"/>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15"/>
            <p:cNvSpPr/>
            <p:nvPr/>
          </p:nvSpPr>
          <p:spPr>
            <a:xfrm>
              <a:off x="5860663" y="3433950"/>
              <a:ext cx="143677" cy="161015"/>
            </a:xfrm>
            <a:custGeom>
              <a:avLst/>
              <a:gdLst/>
              <a:ahLst/>
              <a:cxnLst/>
              <a:rect l="l" t="t" r="r" b="b"/>
              <a:pathLst>
                <a:path w="143677" h="161015" extrusionOk="0">
                  <a:moveTo>
                    <a:pt x="114638" y="0"/>
                  </a:moveTo>
                  <a:cubicBezTo>
                    <a:pt x="114638" y="0"/>
                    <a:pt x="110931" y="62103"/>
                    <a:pt x="112072" y="66675"/>
                  </a:cubicBezTo>
                  <a:cubicBezTo>
                    <a:pt x="113212" y="71247"/>
                    <a:pt x="136406" y="76200"/>
                    <a:pt x="142965" y="81153"/>
                  </a:cubicBezTo>
                  <a:cubicBezTo>
                    <a:pt x="149524" y="86106"/>
                    <a:pt x="109220" y="149638"/>
                    <a:pt x="88783" y="158972"/>
                  </a:cubicBezTo>
                  <a:cubicBezTo>
                    <a:pt x="68346" y="168307"/>
                    <a:pt x="4944" y="144399"/>
                    <a:pt x="477" y="112871"/>
                  </a:cubicBezTo>
                  <a:cubicBezTo>
                    <a:pt x="-3515" y="83725"/>
                    <a:pt x="18632" y="61151"/>
                    <a:pt x="27187" y="53245"/>
                  </a:cubicBezTo>
                  <a:cubicBezTo>
                    <a:pt x="32995" y="52692"/>
                    <a:pt x="38841" y="52531"/>
                    <a:pt x="44678" y="52769"/>
                  </a:cubicBezTo>
                  <a:lnTo>
                    <a:pt x="46579" y="22670"/>
                  </a:lnTo>
                  <a:cubicBezTo>
                    <a:pt x="74335" y="13811"/>
                    <a:pt x="114638" y="0"/>
                    <a:pt x="114638"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15"/>
            <p:cNvSpPr/>
            <p:nvPr/>
          </p:nvSpPr>
          <p:spPr>
            <a:xfrm>
              <a:off x="5729287" y="3551002"/>
              <a:ext cx="121787" cy="284211"/>
            </a:xfrm>
            <a:custGeom>
              <a:avLst/>
              <a:gdLst/>
              <a:ahLst/>
              <a:cxnLst/>
              <a:rect l="l" t="t" r="r" b="b"/>
              <a:pathLst>
                <a:path w="121787" h="284211" extrusionOk="0">
                  <a:moveTo>
                    <a:pt x="96303" y="391"/>
                  </a:moveTo>
                  <a:cubicBezTo>
                    <a:pt x="96303" y="-1418"/>
                    <a:pt x="86797" y="3630"/>
                    <a:pt x="86797" y="3725"/>
                  </a:cubicBezTo>
                  <a:cubicBezTo>
                    <a:pt x="86797" y="3820"/>
                    <a:pt x="82330" y="163269"/>
                    <a:pt x="74535" y="177747"/>
                  </a:cubicBezTo>
                  <a:lnTo>
                    <a:pt x="74535" y="177747"/>
                  </a:lnTo>
                  <a:cubicBezTo>
                    <a:pt x="54669" y="211560"/>
                    <a:pt x="2103" y="268901"/>
                    <a:pt x="772" y="275283"/>
                  </a:cubicBezTo>
                  <a:cubicBezTo>
                    <a:pt x="-3125" y="294333"/>
                    <a:pt x="8092" y="277283"/>
                    <a:pt x="26152" y="275283"/>
                  </a:cubicBezTo>
                  <a:cubicBezTo>
                    <a:pt x="36323" y="274044"/>
                    <a:pt x="96113" y="213466"/>
                    <a:pt x="109516" y="199654"/>
                  </a:cubicBezTo>
                  <a:lnTo>
                    <a:pt x="110371" y="200131"/>
                  </a:lnTo>
                  <a:lnTo>
                    <a:pt x="110371" y="198607"/>
                  </a:lnTo>
                  <a:lnTo>
                    <a:pt x="112082" y="196797"/>
                  </a:lnTo>
                  <a:cubicBezTo>
                    <a:pt x="112424" y="192482"/>
                    <a:pt x="112424" y="188158"/>
                    <a:pt x="112082" y="183843"/>
                  </a:cubicBezTo>
                  <a:cubicBezTo>
                    <a:pt x="137272" y="10583"/>
                    <a:pt x="106664" y="-942"/>
                    <a:pt x="96303" y="39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15"/>
            <p:cNvSpPr/>
            <p:nvPr/>
          </p:nvSpPr>
          <p:spPr>
            <a:xfrm>
              <a:off x="5818929" y="3486611"/>
              <a:ext cx="209320" cy="241045"/>
            </a:xfrm>
            <a:custGeom>
              <a:avLst/>
              <a:gdLst/>
              <a:ahLst/>
              <a:cxnLst/>
              <a:rect l="l" t="t" r="r" b="b"/>
              <a:pathLst>
                <a:path w="209320" h="241045" extrusionOk="0">
                  <a:moveTo>
                    <a:pt x="164832" y="20110"/>
                  </a:moveTo>
                  <a:cubicBezTo>
                    <a:pt x="182322" y="22777"/>
                    <a:pt x="202189" y="32111"/>
                    <a:pt x="204945" y="41636"/>
                  </a:cubicBezTo>
                  <a:cubicBezTo>
                    <a:pt x="212141" y="76098"/>
                    <a:pt x="210439" y="111835"/>
                    <a:pt x="200002" y="145459"/>
                  </a:cubicBezTo>
                  <a:cubicBezTo>
                    <a:pt x="184889" y="185464"/>
                    <a:pt x="174718" y="210895"/>
                    <a:pt x="165973" y="228136"/>
                  </a:cubicBezTo>
                  <a:cubicBezTo>
                    <a:pt x="165973" y="228136"/>
                    <a:pt x="90594" y="260521"/>
                    <a:pt x="29758" y="222706"/>
                  </a:cubicBezTo>
                  <a:cubicBezTo>
                    <a:pt x="29758" y="222706"/>
                    <a:pt x="25576" y="179844"/>
                    <a:pt x="25291" y="156889"/>
                  </a:cubicBezTo>
                  <a:cubicBezTo>
                    <a:pt x="-30792" y="107835"/>
                    <a:pt x="17211" y="47351"/>
                    <a:pt x="64739" y="393"/>
                  </a:cubicBezTo>
                  <a:cubicBezTo>
                    <a:pt x="70433" y="-131"/>
                    <a:pt x="76155" y="-131"/>
                    <a:pt x="81849" y="393"/>
                  </a:cubicBezTo>
                  <a:cubicBezTo>
                    <a:pt x="81849" y="393"/>
                    <a:pt x="39454" y="50685"/>
                    <a:pt x="68921" y="79260"/>
                  </a:cubicBezTo>
                  <a:cubicBezTo>
                    <a:pt x="132133" y="59638"/>
                    <a:pt x="144680" y="31063"/>
                    <a:pt x="164832" y="2011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15"/>
            <p:cNvSpPr/>
            <p:nvPr/>
          </p:nvSpPr>
          <p:spPr>
            <a:xfrm>
              <a:off x="5856166" y="3289038"/>
              <a:ext cx="154042" cy="190250"/>
            </a:xfrm>
            <a:custGeom>
              <a:avLst/>
              <a:gdLst/>
              <a:ahLst/>
              <a:cxnLst/>
              <a:rect l="l" t="t" r="r" b="b"/>
              <a:pathLst>
                <a:path w="154042" h="190250" extrusionOk="0">
                  <a:moveTo>
                    <a:pt x="3263" y="67854"/>
                  </a:moveTo>
                  <a:lnTo>
                    <a:pt x="3263" y="67854"/>
                  </a:lnTo>
                  <a:cubicBezTo>
                    <a:pt x="9442" y="27945"/>
                    <a:pt x="38244" y="-2250"/>
                    <a:pt x="79308" y="132"/>
                  </a:cubicBezTo>
                  <a:cubicBezTo>
                    <a:pt x="122872" y="2484"/>
                    <a:pt x="156274" y="39784"/>
                    <a:pt x="153926" y="83437"/>
                  </a:cubicBezTo>
                  <a:cubicBezTo>
                    <a:pt x="152586" y="108288"/>
                    <a:pt x="139668" y="131053"/>
                    <a:pt x="119041" y="144912"/>
                  </a:cubicBezTo>
                  <a:cubicBezTo>
                    <a:pt x="117624" y="150960"/>
                    <a:pt x="115486" y="156808"/>
                    <a:pt x="112672" y="162342"/>
                  </a:cubicBezTo>
                  <a:cubicBezTo>
                    <a:pt x="98129" y="179297"/>
                    <a:pt x="59441" y="190060"/>
                    <a:pt x="46704" y="190251"/>
                  </a:cubicBezTo>
                  <a:cubicBezTo>
                    <a:pt x="35677" y="190251"/>
                    <a:pt x="26172" y="180059"/>
                    <a:pt x="15811" y="162914"/>
                  </a:cubicBezTo>
                  <a:cubicBezTo>
                    <a:pt x="-5672" y="127195"/>
                    <a:pt x="-158" y="87571"/>
                    <a:pt x="3263" y="6785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15"/>
            <p:cNvSpPr/>
            <p:nvPr/>
          </p:nvSpPr>
          <p:spPr>
            <a:xfrm>
              <a:off x="5862376" y="3287995"/>
              <a:ext cx="154704" cy="145954"/>
            </a:xfrm>
            <a:custGeom>
              <a:avLst/>
              <a:gdLst/>
              <a:ahLst/>
              <a:cxnLst/>
              <a:rect l="l" t="t" r="r" b="b"/>
              <a:pathLst>
                <a:path w="154704" h="145954" extrusionOk="0">
                  <a:moveTo>
                    <a:pt x="85930" y="1937"/>
                  </a:moveTo>
                  <a:cubicBezTo>
                    <a:pt x="114447" y="7557"/>
                    <a:pt x="138400" y="15748"/>
                    <a:pt x="146290" y="44038"/>
                  </a:cubicBezTo>
                  <a:cubicBezTo>
                    <a:pt x="151613" y="63659"/>
                    <a:pt x="158647" y="101188"/>
                    <a:pt x="151993" y="116523"/>
                  </a:cubicBezTo>
                  <a:lnTo>
                    <a:pt x="147811" y="127857"/>
                  </a:lnTo>
                  <a:lnTo>
                    <a:pt x="112926" y="145955"/>
                  </a:lnTo>
                  <a:cubicBezTo>
                    <a:pt x="112926" y="145955"/>
                    <a:pt x="96576" y="132334"/>
                    <a:pt x="101709" y="92424"/>
                  </a:cubicBezTo>
                  <a:cubicBezTo>
                    <a:pt x="101510" y="87043"/>
                    <a:pt x="99798" y="81823"/>
                    <a:pt x="96766" y="77375"/>
                  </a:cubicBezTo>
                  <a:cubicBezTo>
                    <a:pt x="94580" y="73594"/>
                    <a:pt x="92954" y="69517"/>
                    <a:pt x="91919" y="65278"/>
                  </a:cubicBezTo>
                  <a:cubicBezTo>
                    <a:pt x="87774" y="54496"/>
                    <a:pt x="79685" y="45704"/>
                    <a:pt x="69295" y="40704"/>
                  </a:cubicBezTo>
                  <a:cubicBezTo>
                    <a:pt x="43345" y="26130"/>
                    <a:pt x="5323" y="38704"/>
                    <a:pt x="0" y="44038"/>
                  </a:cubicBezTo>
                  <a:cubicBezTo>
                    <a:pt x="15142" y="11452"/>
                    <a:pt x="50959" y="-6102"/>
                    <a:pt x="85930" y="193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15"/>
            <p:cNvSpPr/>
            <p:nvPr/>
          </p:nvSpPr>
          <p:spPr>
            <a:xfrm>
              <a:off x="5888298" y="4552945"/>
              <a:ext cx="121626" cy="93085"/>
            </a:xfrm>
            <a:custGeom>
              <a:avLst/>
              <a:gdLst/>
              <a:ahLst/>
              <a:cxnLst/>
              <a:rect l="l" t="t" r="r" b="b"/>
              <a:pathLst>
                <a:path w="121626" h="93085" extrusionOk="0">
                  <a:moveTo>
                    <a:pt x="112478" y="2"/>
                  </a:moveTo>
                  <a:cubicBezTo>
                    <a:pt x="97840" y="11908"/>
                    <a:pt x="75121" y="3717"/>
                    <a:pt x="74456" y="4765"/>
                  </a:cubicBezTo>
                  <a:cubicBezTo>
                    <a:pt x="57422" y="19395"/>
                    <a:pt x="39590" y="33073"/>
                    <a:pt x="21035" y="45722"/>
                  </a:cubicBezTo>
                  <a:cubicBezTo>
                    <a:pt x="11529" y="52866"/>
                    <a:pt x="-2254" y="62486"/>
                    <a:pt x="313" y="76202"/>
                  </a:cubicBezTo>
                  <a:cubicBezTo>
                    <a:pt x="4875" y="100872"/>
                    <a:pt x="44228" y="93347"/>
                    <a:pt x="59057" y="85727"/>
                  </a:cubicBezTo>
                  <a:cubicBezTo>
                    <a:pt x="73886" y="78107"/>
                    <a:pt x="86053" y="65725"/>
                    <a:pt x="100121" y="57152"/>
                  </a:cubicBezTo>
                  <a:cubicBezTo>
                    <a:pt x="110102" y="50961"/>
                    <a:pt x="119987" y="47627"/>
                    <a:pt x="121604" y="35054"/>
                  </a:cubicBezTo>
                  <a:cubicBezTo>
                    <a:pt x="122079" y="27149"/>
                    <a:pt x="115045" y="-284"/>
                    <a:pt x="112478"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15"/>
            <p:cNvSpPr/>
            <p:nvPr/>
          </p:nvSpPr>
          <p:spPr>
            <a:xfrm>
              <a:off x="5888421" y="4582665"/>
              <a:ext cx="121131" cy="63346"/>
            </a:xfrm>
            <a:custGeom>
              <a:avLst/>
              <a:gdLst/>
              <a:ahLst/>
              <a:cxnLst/>
              <a:rect l="l" t="t" r="r" b="b"/>
              <a:pathLst>
                <a:path w="121131" h="63346" extrusionOk="0">
                  <a:moveTo>
                    <a:pt x="120910" y="0"/>
                  </a:moveTo>
                  <a:cubicBezTo>
                    <a:pt x="118914" y="12192"/>
                    <a:pt x="109219" y="15526"/>
                    <a:pt x="99238" y="21717"/>
                  </a:cubicBezTo>
                  <a:cubicBezTo>
                    <a:pt x="84979" y="30575"/>
                    <a:pt x="72432" y="43434"/>
                    <a:pt x="57604" y="50959"/>
                  </a:cubicBezTo>
                  <a:cubicBezTo>
                    <a:pt x="42775" y="58484"/>
                    <a:pt x="9601" y="64770"/>
                    <a:pt x="0" y="47244"/>
                  </a:cubicBezTo>
                  <a:cubicBezTo>
                    <a:pt x="5228" y="70961"/>
                    <a:pt x="43916" y="63532"/>
                    <a:pt x="58554" y="56007"/>
                  </a:cubicBezTo>
                  <a:cubicBezTo>
                    <a:pt x="73193" y="48482"/>
                    <a:pt x="85550" y="36004"/>
                    <a:pt x="99618" y="27432"/>
                  </a:cubicBezTo>
                  <a:cubicBezTo>
                    <a:pt x="109599" y="21241"/>
                    <a:pt x="119484" y="17907"/>
                    <a:pt x="121101" y="5334"/>
                  </a:cubicBezTo>
                  <a:cubicBezTo>
                    <a:pt x="121177" y="3553"/>
                    <a:pt x="121110" y="1772"/>
                    <a:pt x="120910"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15"/>
            <p:cNvSpPr/>
            <p:nvPr/>
          </p:nvSpPr>
          <p:spPr>
            <a:xfrm>
              <a:off x="5795742" y="4532466"/>
              <a:ext cx="111395" cy="86487"/>
            </a:xfrm>
            <a:custGeom>
              <a:avLst/>
              <a:gdLst/>
              <a:ahLst/>
              <a:cxnLst/>
              <a:rect l="l" t="t" r="r" b="b"/>
              <a:pathLst>
                <a:path w="111395" h="86487" extrusionOk="0">
                  <a:moveTo>
                    <a:pt x="102659" y="2"/>
                  </a:moveTo>
                  <a:cubicBezTo>
                    <a:pt x="89257" y="10956"/>
                    <a:pt x="69105" y="4765"/>
                    <a:pt x="68154" y="5812"/>
                  </a:cubicBezTo>
                  <a:cubicBezTo>
                    <a:pt x="52537" y="19109"/>
                    <a:pt x="36225" y="31578"/>
                    <a:pt x="19296" y="43151"/>
                  </a:cubicBezTo>
                  <a:cubicBezTo>
                    <a:pt x="10931" y="49723"/>
                    <a:pt x="-2091" y="58486"/>
                    <a:pt x="285" y="71059"/>
                  </a:cubicBezTo>
                  <a:cubicBezTo>
                    <a:pt x="4467" y="93633"/>
                    <a:pt x="40493" y="86680"/>
                    <a:pt x="54181" y="79822"/>
                  </a:cubicBezTo>
                  <a:cubicBezTo>
                    <a:pt x="67869" y="72964"/>
                    <a:pt x="78800" y="61438"/>
                    <a:pt x="91728" y="53437"/>
                  </a:cubicBezTo>
                  <a:cubicBezTo>
                    <a:pt x="101234" y="47722"/>
                    <a:pt x="109884" y="44770"/>
                    <a:pt x="111309" y="33149"/>
                  </a:cubicBezTo>
                  <a:cubicBezTo>
                    <a:pt x="112260" y="26101"/>
                    <a:pt x="105036" y="-283"/>
                    <a:pt x="102659"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15"/>
            <p:cNvSpPr/>
            <p:nvPr/>
          </p:nvSpPr>
          <p:spPr>
            <a:xfrm>
              <a:off x="5796313" y="4560948"/>
              <a:ext cx="110894" cy="58013"/>
            </a:xfrm>
            <a:custGeom>
              <a:avLst/>
              <a:gdLst/>
              <a:ahLst/>
              <a:cxnLst/>
              <a:rect l="l" t="t" r="r" b="b"/>
              <a:pathLst>
                <a:path w="110894" h="58013" extrusionOk="0">
                  <a:moveTo>
                    <a:pt x="110644" y="0"/>
                  </a:moveTo>
                  <a:cubicBezTo>
                    <a:pt x="108838" y="11144"/>
                    <a:pt x="99903" y="14192"/>
                    <a:pt x="90778" y="19812"/>
                  </a:cubicBezTo>
                  <a:cubicBezTo>
                    <a:pt x="77755" y="28004"/>
                    <a:pt x="66254" y="39719"/>
                    <a:pt x="52756" y="46672"/>
                  </a:cubicBezTo>
                  <a:cubicBezTo>
                    <a:pt x="39258" y="53626"/>
                    <a:pt x="8840" y="59341"/>
                    <a:pt x="0" y="43244"/>
                  </a:cubicBezTo>
                  <a:cubicBezTo>
                    <a:pt x="4753" y="64961"/>
                    <a:pt x="40208" y="58198"/>
                    <a:pt x="53706" y="51340"/>
                  </a:cubicBezTo>
                  <a:cubicBezTo>
                    <a:pt x="67204" y="44482"/>
                    <a:pt x="78325" y="32956"/>
                    <a:pt x="91253" y="24955"/>
                  </a:cubicBezTo>
                  <a:cubicBezTo>
                    <a:pt x="100758" y="19240"/>
                    <a:pt x="109408" y="16288"/>
                    <a:pt x="110834" y="4667"/>
                  </a:cubicBezTo>
                  <a:cubicBezTo>
                    <a:pt x="110958" y="3105"/>
                    <a:pt x="110891" y="1543"/>
                    <a:pt x="11064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15"/>
            <p:cNvSpPr/>
            <p:nvPr/>
          </p:nvSpPr>
          <p:spPr>
            <a:xfrm>
              <a:off x="5813683" y="3728558"/>
              <a:ext cx="237954" cy="833275"/>
            </a:xfrm>
            <a:custGeom>
              <a:avLst/>
              <a:gdLst/>
              <a:ahLst/>
              <a:cxnLst/>
              <a:rect l="l" t="t" r="r" b="b"/>
              <a:pathLst>
                <a:path w="237954" h="833275" extrusionOk="0">
                  <a:moveTo>
                    <a:pt x="6013" y="123825"/>
                  </a:moveTo>
                  <a:cubicBezTo>
                    <a:pt x="12477" y="73342"/>
                    <a:pt x="31013" y="0"/>
                    <a:pt x="31013" y="0"/>
                  </a:cubicBezTo>
                  <a:cubicBezTo>
                    <a:pt x="48541" y="8201"/>
                    <a:pt x="67495" y="12897"/>
                    <a:pt x="86810" y="13811"/>
                  </a:cubicBezTo>
                  <a:cubicBezTo>
                    <a:pt x="115136" y="13716"/>
                    <a:pt x="143396" y="10973"/>
                    <a:pt x="171219" y="5620"/>
                  </a:cubicBezTo>
                  <a:cubicBezTo>
                    <a:pt x="180287" y="21517"/>
                    <a:pt x="190220" y="36909"/>
                    <a:pt x="200971" y="51721"/>
                  </a:cubicBezTo>
                  <a:cubicBezTo>
                    <a:pt x="215515" y="71914"/>
                    <a:pt x="243746" y="116109"/>
                    <a:pt x="236902" y="193357"/>
                  </a:cubicBezTo>
                  <a:cubicBezTo>
                    <a:pt x="232435" y="243840"/>
                    <a:pt x="204203" y="458248"/>
                    <a:pt x="204203" y="458248"/>
                  </a:cubicBezTo>
                  <a:cubicBezTo>
                    <a:pt x="215201" y="494290"/>
                    <a:pt x="221056" y="531714"/>
                    <a:pt x="221598" y="569405"/>
                  </a:cubicBezTo>
                  <a:cubicBezTo>
                    <a:pt x="218937" y="614229"/>
                    <a:pt x="213024" y="658796"/>
                    <a:pt x="203918" y="702755"/>
                  </a:cubicBezTo>
                  <a:lnTo>
                    <a:pt x="187093" y="824389"/>
                  </a:lnTo>
                  <a:cubicBezTo>
                    <a:pt x="187093" y="824389"/>
                    <a:pt x="164660" y="840676"/>
                    <a:pt x="149071" y="829151"/>
                  </a:cubicBezTo>
                  <a:lnTo>
                    <a:pt x="151067" y="710089"/>
                  </a:lnTo>
                  <a:cubicBezTo>
                    <a:pt x="149166" y="680942"/>
                    <a:pt x="146219" y="637984"/>
                    <a:pt x="144413" y="610552"/>
                  </a:cubicBezTo>
                  <a:cubicBezTo>
                    <a:pt x="141371" y="565785"/>
                    <a:pt x="133387" y="494824"/>
                    <a:pt x="131106" y="477202"/>
                  </a:cubicBezTo>
                  <a:cubicBezTo>
                    <a:pt x="128824" y="459581"/>
                    <a:pt x="123121" y="428434"/>
                    <a:pt x="120364" y="393763"/>
                  </a:cubicBezTo>
                  <a:cubicBezTo>
                    <a:pt x="117608" y="359092"/>
                    <a:pt x="104680" y="182594"/>
                    <a:pt x="104680" y="182594"/>
                  </a:cubicBezTo>
                  <a:lnTo>
                    <a:pt x="102874" y="215646"/>
                  </a:lnTo>
                  <a:cubicBezTo>
                    <a:pt x="102874" y="215646"/>
                    <a:pt x="101068" y="269272"/>
                    <a:pt x="93369" y="335470"/>
                  </a:cubicBezTo>
                  <a:cubicBezTo>
                    <a:pt x="85669" y="401669"/>
                    <a:pt x="83008" y="430720"/>
                    <a:pt x="83008" y="430720"/>
                  </a:cubicBezTo>
                  <a:cubicBezTo>
                    <a:pt x="90308" y="444074"/>
                    <a:pt x="95412" y="458514"/>
                    <a:pt x="98121" y="473488"/>
                  </a:cubicBezTo>
                  <a:cubicBezTo>
                    <a:pt x="99452" y="487775"/>
                    <a:pt x="115707" y="600932"/>
                    <a:pt x="106011" y="658463"/>
                  </a:cubicBezTo>
                  <a:lnTo>
                    <a:pt x="85954" y="804863"/>
                  </a:lnTo>
                  <a:cubicBezTo>
                    <a:pt x="75869" y="811882"/>
                    <a:pt x="63018" y="813587"/>
                    <a:pt x="51449" y="809434"/>
                  </a:cubicBezTo>
                  <a:lnTo>
                    <a:pt x="39663" y="661892"/>
                  </a:lnTo>
                  <a:cubicBezTo>
                    <a:pt x="31773" y="605790"/>
                    <a:pt x="15043" y="486823"/>
                    <a:pt x="12477" y="471392"/>
                  </a:cubicBezTo>
                  <a:cubicBezTo>
                    <a:pt x="6773" y="440226"/>
                    <a:pt x="3408" y="408670"/>
                    <a:pt x="2401" y="376999"/>
                  </a:cubicBezTo>
                  <a:cubicBezTo>
                    <a:pt x="-1782" y="312991"/>
                    <a:pt x="-451" y="174212"/>
                    <a:pt x="6013" y="12382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15"/>
            <p:cNvSpPr/>
            <p:nvPr/>
          </p:nvSpPr>
          <p:spPr>
            <a:xfrm>
              <a:off x="5803516" y="3708175"/>
              <a:ext cx="253612" cy="553963"/>
            </a:xfrm>
            <a:custGeom>
              <a:avLst/>
              <a:gdLst/>
              <a:ahLst/>
              <a:cxnLst/>
              <a:rect l="l" t="t" r="r" b="b"/>
              <a:pathLst>
                <a:path w="253612" h="553963" extrusionOk="0">
                  <a:moveTo>
                    <a:pt x="181386" y="6572"/>
                  </a:moveTo>
                  <a:lnTo>
                    <a:pt x="224731" y="93726"/>
                  </a:lnTo>
                  <a:cubicBezTo>
                    <a:pt x="224731" y="93726"/>
                    <a:pt x="291270" y="190690"/>
                    <a:pt x="222355" y="439960"/>
                  </a:cubicBezTo>
                  <a:lnTo>
                    <a:pt x="235187" y="516922"/>
                  </a:lnTo>
                  <a:cubicBezTo>
                    <a:pt x="235187" y="516922"/>
                    <a:pt x="105532" y="600265"/>
                    <a:pt x="18746" y="516922"/>
                  </a:cubicBezTo>
                  <a:cubicBezTo>
                    <a:pt x="18746" y="516922"/>
                    <a:pt x="-11291" y="286512"/>
                    <a:pt x="4678" y="180308"/>
                  </a:cubicBezTo>
                  <a:cubicBezTo>
                    <a:pt x="13613" y="119272"/>
                    <a:pt x="27121" y="59007"/>
                    <a:pt x="45077" y="0"/>
                  </a:cubicBezTo>
                  <a:cubicBezTo>
                    <a:pt x="45077" y="0"/>
                    <a:pt x="66369" y="23527"/>
                    <a:pt x="175683" y="8001"/>
                  </a:cubicBezTo>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15"/>
            <p:cNvSpPr/>
            <p:nvPr/>
          </p:nvSpPr>
          <p:spPr>
            <a:xfrm>
              <a:off x="5812662" y="3486508"/>
              <a:ext cx="71005" cy="74600"/>
            </a:xfrm>
            <a:custGeom>
              <a:avLst/>
              <a:gdLst/>
              <a:ahLst/>
              <a:cxnLst/>
              <a:rect l="l" t="t" r="r" b="b"/>
              <a:pathLst>
                <a:path w="71005" h="74600" extrusionOk="0">
                  <a:moveTo>
                    <a:pt x="71006" y="496"/>
                  </a:moveTo>
                  <a:cubicBezTo>
                    <a:pt x="71006" y="496"/>
                    <a:pt x="36596" y="-10077"/>
                    <a:pt x="0" y="66409"/>
                  </a:cubicBezTo>
                  <a:lnTo>
                    <a:pt x="13688" y="74600"/>
                  </a:lnTo>
                  <a:cubicBezTo>
                    <a:pt x="13688" y="74600"/>
                    <a:pt x="49714" y="20117"/>
                    <a:pt x="71006" y="49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15"/>
            <p:cNvSpPr/>
            <p:nvPr/>
          </p:nvSpPr>
          <p:spPr>
            <a:xfrm>
              <a:off x="5614947" y="3815235"/>
              <a:ext cx="254367" cy="147732"/>
            </a:xfrm>
            <a:custGeom>
              <a:avLst/>
              <a:gdLst/>
              <a:ahLst/>
              <a:cxnLst/>
              <a:rect l="l" t="t" r="r" b="b"/>
              <a:pathLst>
                <a:path w="254367" h="147732" extrusionOk="0">
                  <a:moveTo>
                    <a:pt x="0" y="86201"/>
                  </a:moveTo>
                  <a:lnTo>
                    <a:pt x="148096" y="0"/>
                  </a:lnTo>
                  <a:lnTo>
                    <a:pt x="254368" y="61436"/>
                  </a:lnTo>
                  <a:lnTo>
                    <a:pt x="106272" y="147733"/>
                  </a:lnTo>
                  <a:lnTo>
                    <a:pt x="0" y="862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15"/>
            <p:cNvSpPr/>
            <p:nvPr/>
          </p:nvSpPr>
          <p:spPr>
            <a:xfrm>
              <a:off x="5694413" y="3821487"/>
              <a:ext cx="53706" cy="44771"/>
            </a:xfrm>
            <a:custGeom>
              <a:avLst/>
              <a:gdLst/>
              <a:ahLst/>
              <a:cxnLst/>
              <a:rect l="l" t="t" r="r" b="b"/>
              <a:pathLst>
                <a:path w="53706" h="44771" extrusionOk="0">
                  <a:moveTo>
                    <a:pt x="49524" y="35"/>
                  </a:moveTo>
                  <a:cubicBezTo>
                    <a:pt x="40237" y="968"/>
                    <a:pt x="31254" y="3892"/>
                    <a:pt x="23194" y="8607"/>
                  </a:cubicBezTo>
                  <a:cubicBezTo>
                    <a:pt x="20228" y="11198"/>
                    <a:pt x="17053" y="13522"/>
                    <a:pt x="13688" y="15561"/>
                  </a:cubicBezTo>
                  <a:cubicBezTo>
                    <a:pt x="12262" y="16227"/>
                    <a:pt x="10836" y="17180"/>
                    <a:pt x="9315" y="17846"/>
                  </a:cubicBezTo>
                  <a:cubicBezTo>
                    <a:pt x="7053" y="18675"/>
                    <a:pt x="5000" y="20009"/>
                    <a:pt x="3327" y="21752"/>
                  </a:cubicBezTo>
                  <a:cubicBezTo>
                    <a:pt x="1673" y="24200"/>
                    <a:pt x="780" y="27086"/>
                    <a:pt x="760" y="30038"/>
                  </a:cubicBezTo>
                  <a:cubicBezTo>
                    <a:pt x="0" y="33572"/>
                    <a:pt x="-190" y="37211"/>
                    <a:pt x="190" y="40802"/>
                  </a:cubicBezTo>
                  <a:cubicBezTo>
                    <a:pt x="1521" y="46136"/>
                    <a:pt x="7034" y="45660"/>
                    <a:pt x="9696" y="41945"/>
                  </a:cubicBezTo>
                  <a:cubicBezTo>
                    <a:pt x="11141" y="40088"/>
                    <a:pt x="11968" y="37821"/>
                    <a:pt x="12072" y="35468"/>
                  </a:cubicBezTo>
                  <a:cubicBezTo>
                    <a:pt x="12234" y="30905"/>
                    <a:pt x="14562" y="26686"/>
                    <a:pt x="18346" y="24133"/>
                  </a:cubicBezTo>
                  <a:lnTo>
                    <a:pt x="53706" y="2130"/>
                  </a:lnTo>
                  <a:cubicBezTo>
                    <a:pt x="52870" y="644"/>
                    <a:pt x="51216" y="-184"/>
                    <a:pt x="49524" y="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15"/>
            <p:cNvSpPr/>
            <p:nvPr/>
          </p:nvSpPr>
          <p:spPr>
            <a:xfrm>
              <a:off x="5775008" y="3530248"/>
              <a:ext cx="253611" cy="322722"/>
            </a:xfrm>
            <a:custGeom>
              <a:avLst/>
              <a:gdLst/>
              <a:ahLst/>
              <a:cxnLst/>
              <a:rect l="l" t="t" r="r" b="b"/>
              <a:pathLst>
                <a:path w="253611" h="322722" extrusionOk="0">
                  <a:moveTo>
                    <a:pt x="250673" y="25527"/>
                  </a:moveTo>
                  <a:cubicBezTo>
                    <a:pt x="245826" y="5334"/>
                    <a:pt x="230046" y="11811"/>
                    <a:pt x="216453" y="0"/>
                  </a:cubicBezTo>
                  <a:cubicBezTo>
                    <a:pt x="184990" y="44672"/>
                    <a:pt x="205902" y="165449"/>
                    <a:pt x="210180" y="178308"/>
                  </a:cubicBezTo>
                  <a:lnTo>
                    <a:pt x="89270" y="255556"/>
                  </a:lnTo>
                  <a:lnTo>
                    <a:pt x="89270" y="255556"/>
                  </a:lnTo>
                  <a:lnTo>
                    <a:pt x="81095" y="260604"/>
                  </a:lnTo>
                  <a:cubicBezTo>
                    <a:pt x="67331" y="269662"/>
                    <a:pt x="52131" y="276301"/>
                    <a:pt x="36134" y="280225"/>
                  </a:cubicBezTo>
                  <a:cubicBezTo>
                    <a:pt x="24062" y="281654"/>
                    <a:pt x="17788" y="298704"/>
                    <a:pt x="4860" y="300228"/>
                  </a:cubicBezTo>
                  <a:cubicBezTo>
                    <a:pt x="2075" y="300333"/>
                    <a:pt x="-92" y="302666"/>
                    <a:pt x="3" y="305457"/>
                  </a:cubicBezTo>
                  <a:cubicBezTo>
                    <a:pt x="51" y="306753"/>
                    <a:pt x="602" y="307991"/>
                    <a:pt x="1533" y="308896"/>
                  </a:cubicBezTo>
                  <a:cubicBezTo>
                    <a:pt x="6667" y="313849"/>
                    <a:pt x="20545" y="309753"/>
                    <a:pt x="30050" y="298704"/>
                  </a:cubicBezTo>
                  <a:cubicBezTo>
                    <a:pt x="30002" y="298952"/>
                    <a:pt x="30002" y="299218"/>
                    <a:pt x="30050" y="299466"/>
                  </a:cubicBezTo>
                  <a:cubicBezTo>
                    <a:pt x="30202" y="303057"/>
                    <a:pt x="32227" y="306314"/>
                    <a:pt x="35373" y="308038"/>
                  </a:cubicBezTo>
                  <a:cubicBezTo>
                    <a:pt x="36067" y="308458"/>
                    <a:pt x="36846" y="308724"/>
                    <a:pt x="37655" y="308800"/>
                  </a:cubicBezTo>
                  <a:cubicBezTo>
                    <a:pt x="37655" y="309610"/>
                    <a:pt x="37883" y="310401"/>
                    <a:pt x="38320" y="311087"/>
                  </a:cubicBezTo>
                  <a:cubicBezTo>
                    <a:pt x="39708" y="313925"/>
                    <a:pt x="42417" y="315887"/>
                    <a:pt x="45544" y="316325"/>
                  </a:cubicBezTo>
                  <a:lnTo>
                    <a:pt x="45544" y="316325"/>
                  </a:lnTo>
                  <a:cubicBezTo>
                    <a:pt x="46941" y="320335"/>
                    <a:pt x="50820" y="322945"/>
                    <a:pt x="55050" y="322707"/>
                  </a:cubicBezTo>
                  <a:cubicBezTo>
                    <a:pt x="57825" y="322564"/>
                    <a:pt x="60439" y="321373"/>
                    <a:pt x="62369" y="319373"/>
                  </a:cubicBezTo>
                  <a:cubicBezTo>
                    <a:pt x="72682" y="315430"/>
                    <a:pt x="81789" y="308867"/>
                    <a:pt x="88794" y="300323"/>
                  </a:cubicBezTo>
                  <a:cubicBezTo>
                    <a:pt x="94982" y="293875"/>
                    <a:pt x="101522" y="287769"/>
                    <a:pt x="108375" y="282035"/>
                  </a:cubicBezTo>
                  <a:cubicBezTo>
                    <a:pt x="141170" y="267843"/>
                    <a:pt x="239552" y="225742"/>
                    <a:pt x="243924" y="219742"/>
                  </a:cubicBezTo>
                  <a:cubicBezTo>
                    <a:pt x="250768" y="210693"/>
                    <a:pt x="257707" y="54102"/>
                    <a:pt x="250673" y="2552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15"/>
            <p:cNvSpPr/>
            <p:nvPr/>
          </p:nvSpPr>
          <p:spPr>
            <a:xfrm>
              <a:off x="5965891" y="3514431"/>
              <a:ext cx="72720" cy="103595"/>
            </a:xfrm>
            <a:custGeom>
              <a:avLst/>
              <a:gdLst/>
              <a:ahLst/>
              <a:cxnLst/>
              <a:rect l="l" t="t" r="r" b="b"/>
              <a:pathLst>
                <a:path w="72720" h="103595" extrusionOk="0">
                  <a:moveTo>
                    <a:pt x="70816" y="95541"/>
                  </a:moveTo>
                  <a:cubicBezTo>
                    <a:pt x="70816" y="95541"/>
                    <a:pt x="32129" y="112876"/>
                    <a:pt x="0" y="96684"/>
                  </a:cubicBezTo>
                  <a:lnTo>
                    <a:pt x="4658" y="36009"/>
                  </a:lnTo>
                  <a:cubicBezTo>
                    <a:pt x="4658" y="36009"/>
                    <a:pt x="5133" y="3434"/>
                    <a:pt x="34125" y="195"/>
                  </a:cubicBezTo>
                  <a:cubicBezTo>
                    <a:pt x="63117" y="-3043"/>
                    <a:pt x="78325" y="34200"/>
                    <a:pt x="70816" y="9554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0" name="Google Shape;500;p15"/>
            <p:cNvGrpSpPr/>
            <p:nvPr/>
          </p:nvGrpSpPr>
          <p:grpSpPr>
            <a:xfrm flipH="1">
              <a:off x="2865273" y="3434801"/>
              <a:ext cx="598186" cy="1340314"/>
              <a:chOff x="4210728" y="4525714"/>
              <a:chExt cx="546438" cy="1224366"/>
            </a:xfrm>
          </p:grpSpPr>
          <p:sp>
            <p:nvSpPr>
              <p:cNvPr id="501" name="Google Shape;501;p15"/>
              <p:cNvSpPr/>
              <p:nvPr/>
            </p:nvSpPr>
            <p:spPr>
              <a:xfrm>
                <a:off x="4672107" y="4726590"/>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5"/>
              <p:cNvSpPr/>
              <p:nvPr/>
            </p:nvSpPr>
            <p:spPr>
              <a:xfrm>
                <a:off x="4408366" y="5679962"/>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5"/>
              <p:cNvSpPr/>
              <p:nvPr/>
            </p:nvSpPr>
            <p:spPr>
              <a:xfrm>
                <a:off x="4408245" y="5691663"/>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5"/>
              <p:cNvSpPr/>
              <p:nvPr/>
            </p:nvSpPr>
            <p:spPr>
              <a:xfrm>
                <a:off x="4566152" y="5600798"/>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5"/>
              <p:cNvSpPr/>
              <p:nvPr/>
            </p:nvSpPr>
            <p:spPr>
              <a:xfrm>
                <a:off x="4566197" y="5611939"/>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5"/>
              <p:cNvSpPr/>
              <p:nvPr/>
            </p:nvSpPr>
            <p:spPr>
              <a:xfrm>
                <a:off x="4483409" y="4968525"/>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5"/>
              <p:cNvSpPr/>
              <p:nvPr/>
            </p:nvSpPr>
            <p:spPr>
              <a:xfrm>
                <a:off x="4484426" y="4968525"/>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8" name="Google Shape;508;p15"/>
              <p:cNvSpPr/>
              <p:nvPr/>
            </p:nvSpPr>
            <p:spPr>
              <a:xfrm>
                <a:off x="4531702" y="4525767"/>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15"/>
              <p:cNvSpPr/>
              <p:nvPr/>
            </p:nvSpPr>
            <p:spPr>
              <a:xfrm>
                <a:off x="4695825" y="4756088"/>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5"/>
              <p:cNvSpPr/>
              <p:nvPr/>
            </p:nvSpPr>
            <p:spPr>
              <a:xfrm>
                <a:off x="4523612" y="4724507"/>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5"/>
              <p:cNvSpPr/>
              <p:nvPr/>
            </p:nvSpPr>
            <p:spPr>
              <a:xfrm>
                <a:off x="4210728" y="4780936"/>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5"/>
              <p:cNvSpPr/>
              <p:nvPr/>
            </p:nvSpPr>
            <p:spPr>
              <a:xfrm>
                <a:off x="4484370" y="4765472"/>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5"/>
              <p:cNvSpPr/>
              <p:nvPr/>
            </p:nvSpPr>
            <p:spPr>
              <a:xfrm>
                <a:off x="4524935" y="4525714"/>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1677035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Preprocessing</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Text Placeholder 2"/>
          <p:cNvSpPr>
            <a:spLocks noGrp="1"/>
          </p:cNvSpPr>
          <p:nvPr>
            <p:ph type="body" idx="1"/>
          </p:nvPr>
        </p:nvSpPr>
        <p:spPr>
          <a:xfrm>
            <a:off x="457200" y="1397920"/>
            <a:ext cx="8315093" cy="3238829"/>
          </a:xfrm>
        </p:spPr>
        <p:txBody>
          <a:bodyPr/>
          <a:lstStyle/>
          <a:p>
            <a:pPr algn="just"/>
            <a:endParaRPr lang="fr-FR" dirty="0" smtClean="0"/>
          </a:p>
          <a:p>
            <a:pPr algn="just"/>
            <a:r>
              <a:rPr lang="fr-FR" dirty="0" err="1" smtClean="0"/>
              <a:t>Rescale</a:t>
            </a:r>
            <a:r>
              <a:rPr lang="fr-FR" dirty="0" smtClean="0"/>
              <a:t> </a:t>
            </a:r>
            <a:r>
              <a:rPr lang="fr-FR" dirty="0" err="1" smtClean="0"/>
              <a:t>dividing</a:t>
            </a:r>
            <a:r>
              <a:rPr lang="fr-FR" dirty="0" smtClean="0"/>
              <a:t> by 255.</a:t>
            </a:r>
          </a:p>
          <a:p>
            <a:pPr algn="just"/>
            <a:r>
              <a:rPr lang="fr-FR" dirty="0" err="1" smtClean="0"/>
              <a:t>Reshape</a:t>
            </a:r>
            <a:r>
              <a:rPr lang="fr-FR" dirty="0" smtClean="0"/>
              <a:t> images (ex: 150*150)</a:t>
            </a:r>
          </a:p>
          <a:p>
            <a:pPr algn="just"/>
            <a:r>
              <a:rPr lang="fr-FR" dirty="0" err="1" smtClean="0"/>
              <a:t>Whithening</a:t>
            </a:r>
            <a:r>
              <a:rPr lang="fr-FR" dirty="0" smtClean="0"/>
              <a:t> and </a:t>
            </a:r>
            <a:r>
              <a:rPr lang="fr-FR" dirty="0" err="1" smtClean="0"/>
              <a:t>equalization</a:t>
            </a:r>
            <a:endParaRPr lang="fr-FR" dirty="0" smtClean="0"/>
          </a:p>
          <a:p>
            <a:pPr algn="just"/>
            <a:r>
              <a:rPr lang="fr-FR" dirty="0" smtClean="0"/>
              <a:t>Data augmentation: </a:t>
            </a:r>
            <a:r>
              <a:rPr lang="fr-FR" dirty="0" err="1" smtClean="0"/>
              <a:t>increase</a:t>
            </a:r>
            <a:r>
              <a:rPr lang="fr-FR" dirty="0" smtClean="0"/>
              <a:t> </a:t>
            </a:r>
            <a:r>
              <a:rPr lang="fr-FR" dirty="0" err="1" smtClean="0"/>
              <a:t>number</a:t>
            </a:r>
            <a:r>
              <a:rPr lang="fr-FR" dirty="0" smtClean="0"/>
              <a:t> of images </a:t>
            </a:r>
            <a:r>
              <a:rPr lang="fr-FR" dirty="0" err="1" smtClean="0"/>
              <a:t>using</a:t>
            </a:r>
            <a:r>
              <a:rPr lang="fr-FR" dirty="0" smtClean="0"/>
              <a:t> transformations. </a:t>
            </a:r>
            <a:endParaRPr lang="fr-FR" dirty="0"/>
          </a:p>
          <a:p>
            <a:pPr algn="just"/>
            <a:endParaRPr lang="fr-FR" dirty="0" smtClean="0"/>
          </a:p>
        </p:txBody>
      </p:sp>
    </p:spTree>
    <p:extLst>
      <p:ext uri="{BB962C8B-B14F-4D97-AF65-F5344CB8AC3E}">
        <p14:creationId xmlns:p14="http://schemas.microsoft.com/office/powerpoint/2010/main" val="24041807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Data augmentation</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pic>
        <p:nvPicPr>
          <p:cNvPr id="5" name="Picture 4"/>
          <p:cNvPicPr>
            <a:picLocks noChangeAspect="1"/>
          </p:cNvPicPr>
          <p:nvPr/>
        </p:nvPicPr>
        <p:blipFill>
          <a:blip r:embed="rId3"/>
          <a:stretch>
            <a:fillRect/>
          </a:stretch>
        </p:blipFill>
        <p:spPr>
          <a:xfrm>
            <a:off x="457199" y="3191631"/>
            <a:ext cx="2117635" cy="1734600"/>
          </a:xfrm>
          <a:prstGeom prst="rect">
            <a:avLst/>
          </a:prstGeom>
        </p:spPr>
      </p:pic>
      <p:pic>
        <p:nvPicPr>
          <p:cNvPr id="4" name="Picture 3"/>
          <p:cNvPicPr>
            <a:picLocks noChangeAspect="1"/>
          </p:cNvPicPr>
          <p:nvPr/>
        </p:nvPicPr>
        <p:blipFill>
          <a:blip r:embed="rId4"/>
          <a:stretch>
            <a:fillRect/>
          </a:stretch>
        </p:blipFill>
        <p:spPr>
          <a:xfrm>
            <a:off x="457201" y="1352098"/>
            <a:ext cx="2117634" cy="1729127"/>
          </a:xfrm>
          <a:prstGeom prst="rect">
            <a:avLst/>
          </a:prstGeom>
        </p:spPr>
      </p:pic>
      <p:sp>
        <p:nvSpPr>
          <p:cNvPr id="6" name="TextBox 5"/>
          <p:cNvSpPr txBox="1"/>
          <p:nvPr/>
        </p:nvSpPr>
        <p:spPr>
          <a:xfrm>
            <a:off x="2574834" y="1955051"/>
            <a:ext cx="1100101" cy="307777"/>
          </a:xfrm>
          <a:prstGeom prst="rect">
            <a:avLst/>
          </a:prstGeom>
          <a:noFill/>
        </p:spPr>
        <p:txBody>
          <a:bodyPr vert="horz" wrap="square" rtlCol="0">
            <a:spAutoFit/>
          </a:bodyPr>
          <a:lstStyle/>
          <a:p>
            <a:r>
              <a:rPr lang="fr-FR" dirty="0" err="1" smtClean="0"/>
              <a:t>Height</a:t>
            </a:r>
            <a:r>
              <a:rPr lang="fr-FR" dirty="0" smtClean="0"/>
              <a:t> shift</a:t>
            </a:r>
            <a:endParaRPr lang="en-GB" dirty="0"/>
          </a:p>
        </p:txBody>
      </p:sp>
      <p:sp>
        <p:nvSpPr>
          <p:cNvPr id="9" name="TextBox 8"/>
          <p:cNvSpPr txBox="1"/>
          <p:nvPr/>
        </p:nvSpPr>
        <p:spPr>
          <a:xfrm>
            <a:off x="2618893" y="3871246"/>
            <a:ext cx="1100101" cy="307777"/>
          </a:xfrm>
          <a:prstGeom prst="rect">
            <a:avLst/>
          </a:prstGeom>
          <a:noFill/>
        </p:spPr>
        <p:txBody>
          <a:bodyPr vert="horz" wrap="square" rtlCol="0">
            <a:spAutoFit/>
          </a:bodyPr>
          <a:lstStyle/>
          <a:p>
            <a:r>
              <a:rPr lang="fr-FR" dirty="0" smtClean="0"/>
              <a:t>Rotation</a:t>
            </a:r>
            <a:endParaRPr lang="en-GB" dirty="0"/>
          </a:p>
        </p:txBody>
      </p:sp>
      <p:pic>
        <p:nvPicPr>
          <p:cNvPr id="7" name="Picture 6"/>
          <p:cNvPicPr>
            <a:picLocks noChangeAspect="1"/>
          </p:cNvPicPr>
          <p:nvPr/>
        </p:nvPicPr>
        <p:blipFill>
          <a:blip r:embed="rId5"/>
          <a:stretch>
            <a:fillRect/>
          </a:stretch>
        </p:blipFill>
        <p:spPr>
          <a:xfrm>
            <a:off x="5960926" y="1352097"/>
            <a:ext cx="2105898" cy="1729128"/>
          </a:xfrm>
          <a:prstGeom prst="rect">
            <a:avLst/>
          </a:prstGeom>
        </p:spPr>
      </p:pic>
      <p:pic>
        <p:nvPicPr>
          <p:cNvPr id="8" name="Picture 7"/>
          <p:cNvPicPr>
            <a:picLocks noChangeAspect="1"/>
          </p:cNvPicPr>
          <p:nvPr/>
        </p:nvPicPr>
        <p:blipFill>
          <a:blip r:embed="rId6"/>
          <a:stretch>
            <a:fillRect/>
          </a:stretch>
        </p:blipFill>
        <p:spPr>
          <a:xfrm>
            <a:off x="5960925" y="3191631"/>
            <a:ext cx="2139523" cy="1734600"/>
          </a:xfrm>
          <a:prstGeom prst="rect">
            <a:avLst/>
          </a:prstGeom>
        </p:spPr>
      </p:pic>
      <p:sp>
        <p:nvSpPr>
          <p:cNvPr id="12" name="TextBox 11"/>
          <p:cNvSpPr txBox="1"/>
          <p:nvPr/>
        </p:nvSpPr>
        <p:spPr>
          <a:xfrm>
            <a:off x="5199571" y="1955050"/>
            <a:ext cx="1100101" cy="307777"/>
          </a:xfrm>
          <a:prstGeom prst="rect">
            <a:avLst/>
          </a:prstGeom>
          <a:noFill/>
        </p:spPr>
        <p:txBody>
          <a:bodyPr vert="horz" wrap="square" rtlCol="0">
            <a:spAutoFit/>
          </a:bodyPr>
          <a:lstStyle/>
          <a:p>
            <a:r>
              <a:rPr lang="fr-FR" dirty="0" smtClean="0"/>
              <a:t>Zoom</a:t>
            </a:r>
            <a:endParaRPr lang="en-GB" dirty="0"/>
          </a:p>
        </p:txBody>
      </p:sp>
      <p:sp>
        <p:nvSpPr>
          <p:cNvPr id="13" name="TextBox 12"/>
          <p:cNvSpPr txBox="1"/>
          <p:nvPr/>
        </p:nvSpPr>
        <p:spPr>
          <a:xfrm>
            <a:off x="5199571" y="3868297"/>
            <a:ext cx="516513" cy="307777"/>
          </a:xfrm>
          <a:prstGeom prst="rect">
            <a:avLst/>
          </a:prstGeom>
          <a:noFill/>
        </p:spPr>
        <p:txBody>
          <a:bodyPr vert="horz" wrap="square" rtlCol="0">
            <a:spAutoFit/>
          </a:bodyPr>
          <a:lstStyle/>
          <a:p>
            <a:r>
              <a:rPr lang="fr-FR" dirty="0" smtClean="0"/>
              <a:t>Flip</a:t>
            </a:r>
            <a:endParaRPr lang="en-GB" dirty="0"/>
          </a:p>
        </p:txBody>
      </p:sp>
    </p:spTree>
    <p:extLst>
      <p:ext uri="{BB962C8B-B14F-4D97-AF65-F5344CB8AC3E}">
        <p14:creationId xmlns:p14="http://schemas.microsoft.com/office/powerpoint/2010/main" val="19899784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6456556"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CNN: convolution</a:t>
            </a:r>
            <a:endParaRPr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pic>
        <p:nvPicPr>
          <p:cNvPr id="1026" name="Picture 2" descr="Résultat de recherche d'images pour &quot;convolution cn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36" y="1296831"/>
            <a:ext cx="7898308" cy="3339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13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3932</TotalTime>
  <Words>997</Words>
  <Application>Microsoft Office PowerPoint</Application>
  <PresentationFormat>On-screen Show (16:9)</PresentationFormat>
  <Paragraphs>277</Paragraphs>
  <Slides>36</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Barlow Light</vt:lpstr>
      <vt:lpstr>Barlow</vt:lpstr>
      <vt:lpstr>Calibri</vt:lpstr>
      <vt:lpstr>Raleway Thin</vt:lpstr>
      <vt:lpstr>Arial</vt:lpstr>
      <vt:lpstr>Wingdings</vt:lpstr>
      <vt:lpstr>Gaoler template</vt:lpstr>
      <vt:lpstr>P6 Stanford</vt:lpstr>
      <vt:lpstr>Scope of work</vt:lpstr>
      <vt:lpstr>Contents</vt:lpstr>
      <vt:lpstr>Dataset</vt:lpstr>
      <vt:lpstr>Dataset summary</vt:lpstr>
      <vt:lpstr>Preprocessing &amp; CNN structure</vt:lpstr>
      <vt:lpstr>Preprocessing</vt:lpstr>
      <vt:lpstr>Data augmentation</vt:lpstr>
      <vt:lpstr>CNN: convolution</vt:lpstr>
      <vt:lpstr>CNN principle </vt:lpstr>
      <vt:lpstr>Batch normalization </vt:lpstr>
      <vt:lpstr>Batchnorm - benefits</vt:lpstr>
      <vt:lpstr>CNN from scratch</vt:lpstr>
      <vt:lpstr>CNN baseline model (10 breeds)</vt:lpstr>
      <vt:lpstr>CNN baseline model (10 breeds)</vt:lpstr>
      <vt:lpstr>CNN iterations (10 breeds)</vt:lpstr>
      <vt:lpstr>CNN results (10 breeds)</vt:lpstr>
      <vt:lpstr>CNN best model (10 breeds)</vt:lpstr>
      <vt:lpstr>CNN baseline model (10 breeds)</vt:lpstr>
      <vt:lpstr>Transfer Learning 10 breeds</vt:lpstr>
      <vt:lpstr>Transfer Learning </vt:lpstr>
      <vt:lpstr>Process (10 breeds)</vt:lpstr>
      <vt:lpstr>Model comparison</vt:lpstr>
      <vt:lpstr>Flatten vs GAP</vt:lpstr>
      <vt:lpstr>Optimizers</vt:lpstr>
      <vt:lpstr>Xception with SGD (10 breeds)</vt:lpstr>
      <vt:lpstr>Model choice for generalization</vt:lpstr>
      <vt:lpstr>Fine-tuning  120 breeds</vt:lpstr>
      <vt:lpstr>Inception results (120 breeds)</vt:lpstr>
      <vt:lpstr>Inception results (120 breeds)</vt:lpstr>
      <vt:lpstr>Inception results (120 breeds)</vt:lpstr>
      <vt:lpstr>Eskimo predictions</vt:lpstr>
      <vt:lpstr>Shi_Tzu predictions</vt:lpstr>
      <vt:lpstr>Collie vs Border_collie</vt:lpstr>
      <vt:lpstr>Conclusion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Amine</dc:creator>
  <cp:lastModifiedBy>Amine</cp:lastModifiedBy>
  <cp:revision>107</cp:revision>
  <dcterms:modified xsi:type="dcterms:W3CDTF">2021-02-15T18:16:47Z</dcterms:modified>
</cp:coreProperties>
</file>